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62" r:id="rId2"/>
    <p:sldId id="263" r:id="rId3"/>
    <p:sldId id="266" r:id="rId4"/>
    <p:sldId id="268" r:id="rId5"/>
    <p:sldId id="267" r:id="rId6"/>
    <p:sldId id="276" r:id="rId7"/>
    <p:sldId id="270" r:id="rId8"/>
    <p:sldId id="271" r:id="rId9"/>
    <p:sldId id="272"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273" autoAdjust="0"/>
  </p:normalViewPr>
  <p:slideViewPr>
    <p:cSldViewPr snapToGrid="0">
      <p:cViewPr varScale="1">
        <p:scale>
          <a:sx n="57" d="100"/>
          <a:sy n="57" d="100"/>
        </p:scale>
        <p:origin x="178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3B395-0920-44B3-A72B-0C575C9FA7D1}" type="datetimeFigureOut">
              <a:rPr lang="en-US" smtClean="0"/>
              <a:t>12/15/2015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8E7CA-F606-4B4F-A948-A783A7E28A9B}" type="slidenum">
              <a:rPr lang="en-US" smtClean="0"/>
              <a:t>‹#›</a:t>
            </a:fld>
            <a:endParaRPr lang="en-US"/>
          </a:p>
        </p:txBody>
      </p:sp>
    </p:spTree>
    <p:extLst>
      <p:ext uri="{BB962C8B-B14F-4D97-AF65-F5344CB8AC3E}">
        <p14:creationId xmlns:p14="http://schemas.microsoft.com/office/powerpoint/2010/main" val="2260092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them that we</a:t>
            </a:r>
            <a:r>
              <a:rPr lang="en-US" baseline="0" dirty="0" smtClean="0"/>
              <a:t> will be covering simple machines which will help for their project. They will be assessed on their test for what a simple and complex machine are, but NOT for their specific machine. </a:t>
            </a:r>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1</a:t>
            </a:fld>
            <a:endParaRPr lang="en-US"/>
          </a:p>
        </p:txBody>
      </p:sp>
    </p:spTree>
    <p:extLst>
      <p:ext uri="{BB962C8B-B14F-4D97-AF65-F5344CB8AC3E}">
        <p14:creationId xmlns:p14="http://schemas.microsoft.com/office/powerpoint/2010/main" val="2813831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21</a:t>
            </a:fld>
            <a:endParaRPr lang="en-US"/>
          </a:p>
        </p:txBody>
      </p:sp>
    </p:spTree>
    <p:extLst>
      <p:ext uri="{BB962C8B-B14F-4D97-AF65-F5344CB8AC3E}">
        <p14:creationId xmlns:p14="http://schemas.microsoft.com/office/powerpoint/2010/main" val="33914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1" dirty="0" smtClean="0">
                <a:latin typeface="+mn-lt"/>
                <a:cs typeface="Calibri"/>
              </a:rPr>
              <a:t>Work is the transfer of energy to an object by the application of a force that causes the object to move in the direction of a force</a:t>
            </a:r>
          </a:p>
          <a:p>
            <a:r>
              <a:rPr lang="en-US" sz="2800" b="1" dirty="0" smtClean="0">
                <a:solidFill>
                  <a:schemeClr val="accent3">
                    <a:lumMod val="40000"/>
                    <a:lumOff val="60000"/>
                  </a:schemeClr>
                </a:solidFill>
                <a:latin typeface="+mn-lt"/>
                <a:cs typeface="Calibri"/>
              </a:rPr>
              <a:t>	</a:t>
            </a:r>
            <a:r>
              <a:rPr lang="en-US" dirty="0" smtClean="0">
                <a:solidFill>
                  <a:schemeClr val="accent3">
                    <a:lumMod val="40000"/>
                    <a:lumOff val="60000"/>
                  </a:schemeClr>
                </a:solidFill>
                <a:latin typeface="+mn-lt"/>
                <a:cs typeface="Calibri"/>
              </a:rPr>
              <a:t>Work is done only when a force causes an object to move in the direction of the force</a:t>
            </a:r>
          </a:p>
          <a:p>
            <a:r>
              <a:rPr lang="en-US" dirty="0" smtClean="0">
                <a:solidFill>
                  <a:schemeClr val="accent3">
                    <a:lumMod val="40000"/>
                    <a:lumOff val="60000"/>
                  </a:schemeClr>
                </a:solidFill>
                <a:latin typeface="+mn-lt"/>
                <a:cs typeface="Calibri"/>
              </a:rPr>
              <a:t>	The </a:t>
            </a:r>
            <a:r>
              <a:rPr lang="en-US" b="1" dirty="0" smtClean="0">
                <a:solidFill>
                  <a:schemeClr val="accent3">
                    <a:lumMod val="40000"/>
                    <a:lumOff val="60000"/>
                  </a:schemeClr>
                </a:solidFill>
                <a:latin typeface="+mn-lt"/>
                <a:cs typeface="Calibri"/>
              </a:rPr>
              <a:t>work</a:t>
            </a:r>
            <a:r>
              <a:rPr lang="en-US" dirty="0" smtClean="0">
                <a:solidFill>
                  <a:schemeClr val="accent3">
                    <a:lumMod val="40000"/>
                    <a:lumOff val="60000"/>
                  </a:schemeClr>
                </a:solidFill>
                <a:latin typeface="+mn-lt"/>
                <a:cs typeface="Calibri"/>
              </a:rPr>
              <a:t> done on an object represents that object’s </a:t>
            </a:r>
            <a:r>
              <a:rPr lang="en-US" b="1" dirty="0" smtClean="0">
                <a:solidFill>
                  <a:schemeClr val="accent3">
                    <a:lumMod val="40000"/>
                    <a:lumOff val="60000"/>
                  </a:schemeClr>
                </a:solidFill>
                <a:latin typeface="+mn-lt"/>
                <a:cs typeface="Calibri"/>
              </a:rPr>
              <a:t>change in energy</a:t>
            </a:r>
          </a:p>
          <a:p>
            <a:endParaRPr lang="en-US" b="1" dirty="0" smtClean="0">
              <a:solidFill>
                <a:schemeClr val="accent3">
                  <a:lumMod val="40000"/>
                  <a:lumOff val="60000"/>
                </a:schemeClr>
              </a:solidFill>
              <a:latin typeface="+mn-lt"/>
              <a:cs typeface="Calibri"/>
            </a:endParaRPr>
          </a:p>
          <a:p>
            <a:r>
              <a:rPr lang="en-US" b="0" dirty="0" smtClean="0">
                <a:solidFill>
                  <a:schemeClr val="accent3">
                    <a:lumMod val="40000"/>
                    <a:lumOff val="60000"/>
                  </a:schemeClr>
                </a:solidFill>
                <a:latin typeface="+mn-lt"/>
                <a:cs typeface="Calibri"/>
              </a:rPr>
              <a:t>In</a:t>
            </a:r>
            <a:r>
              <a:rPr lang="en-US" b="0" baseline="0" dirty="0" smtClean="0">
                <a:solidFill>
                  <a:schemeClr val="accent3">
                    <a:lumMod val="40000"/>
                    <a:lumOff val="60000"/>
                  </a:schemeClr>
                </a:solidFill>
                <a:latin typeface="+mn-lt"/>
                <a:cs typeface="Calibri"/>
              </a:rPr>
              <a:t> a scenario, the overall amount of work does not change, but the amount of force applied or the distance covered are changed in some form. Example on next slide. </a:t>
            </a:r>
            <a:r>
              <a:rPr lang="en-US" b="0" dirty="0" smtClean="0">
                <a:solidFill>
                  <a:schemeClr val="accent3">
                    <a:lumMod val="40000"/>
                    <a:lumOff val="60000"/>
                  </a:schemeClr>
                </a:solidFill>
                <a:latin typeface="+mn-lt"/>
                <a:cs typeface="Calibri"/>
              </a:rPr>
              <a:t> </a:t>
            </a:r>
          </a:p>
          <a:p>
            <a:endParaRPr lang="en-US" b="0" dirty="0" smtClean="0">
              <a:solidFill>
                <a:schemeClr val="accent3">
                  <a:lumMod val="40000"/>
                  <a:lumOff val="60000"/>
                </a:schemeClr>
              </a:solidFill>
              <a:latin typeface="+mn-lt"/>
              <a:cs typeface="Calibri"/>
            </a:endParaRPr>
          </a:p>
          <a:p>
            <a:r>
              <a:rPr lang="en-US" b="0" dirty="0" smtClean="0">
                <a:solidFill>
                  <a:schemeClr val="accent3">
                    <a:lumMod val="40000"/>
                    <a:lumOff val="60000"/>
                  </a:schemeClr>
                </a:solidFill>
                <a:latin typeface="+mn-lt"/>
                <a:cs typeface="Calibri"/>
              </a:rPr>
              <a:t>These are objects</a:t>
            </a:r>
            <a:r>
              <a:rPr lang="en-US" b="0" baseline="0" dirty="0" smtClean="0">
                <a:solidFill>
                  <a:schemeClr val="accent3">
                    <a:lumMod val="40000"/>
                    <a:lumOff val="60000"/>
                  </a:schemeClr>
                </a:solidFill>
                <a:latin typeface="+mn-lt"/>
                <a:cs typeface="Calibri"/>
              </a:rPr>
              <a:t> you might not necessarily think of a machine but they include things like a ramp, teeter totter, screw, etc. </a:t>
            </a:r>
            <a:endParaRPr lang="en-US" b="0" dirty="0">
              <a:solidFill>
                <a:schemeClr val="accent3">
                  <a:lumMod val="40000"/>
                  <a:lumOff val="60000"/>
                </a:schemeClr>
              </a:solidFill>
              <a:latin typeface="+mn-lt"/>
              <a:cs typeface="Calibri"/>
            </a:endParaRPr>
          </a:p>
        </p:txBody>
      </p:sp>
      <p:sp>
        <p:nvSpPr>
          <p:cNvPr id="4" name="Slide Number Placeholder 3"/>
          <p:cNvSpPr>
            <a:spLocks noGrp="1"/>
          </p:cNvSpPr>
          <p:nvPr>
            <p:ph type="sldNum" sz="quarter" idx="10"/>
          </p:nvPr>
        </p:nvSpPr>
        <p:spPr/>
        <p:txBody>
          <a:bodyPr/>
          <a:lstStyle/>
          <a:p>
            <a:fld id="{91D8E7CA-F606-4B4F-A948-A783A7E28A9B}" type="slidenum">
              <a:rPr lang="en-US" smtClean="0"/>
              <a:t>2</a:t>
            </a:fld>
            <a:endParaRPr lang="en-US"/>
          </a:p>
        </p:txBody>
      </p:sp>
    </p:spTree>
    <p:extLst>
      <p:ext uri="{BB962C8B-B14F-4D97-AF65-F5344CB8AC3E}">
        <p14:creationId xmlns:p14="http://schemas.microsoft.com/office/powerpoint/2010/main" val="4168624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cat does the same amount</a:t>
            </a:r>
            <a:r>
              <a:rPr lang="en-US" baseline="0" dirty="0" smtClean="0"/>
              <a:t> of work if it jumps directly from the floor to the couch or if it uses the ramp to climb up to the couch. However, if the cat jumps straight up, it has to apply more force to cover the smaller distance. While if the cat climbs up the ramp, it will apply less force over a longer distance. </a:t>
            </a:r>
          </a:p>
          <a:p>
            <a:endParaRPr lang="en-US" baseline="0" dirty="0" smtClean="0"/>
          </a:p>
          <a:p>
            <a:r>
              <a:rPr lang="en-US" baseline="0" dirty="0" smtClean="0"/>
              <a:t>Work has not changed, but either the force or distance is changed which causes a change in the other variable. </a:t>
            </a:r>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3</a:t>
            </a:fld>
            <a:endParaRPr lang="en-US"/>
          </a:p>
        </p:txBody>
      </p:sp>
    </p:spTree>
    <p:extLst>
      <p:ext uri="{BB962C8B-B14F-4D97-AF65-F5344CB8AC3E}">
        <p14:creationId xmlns:p14="http://schemas.microsoft.com/office/powerpoint/2010/main" val="125103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5</a:t>
            </a:fld>
            <a:endParaRPr lang="en-US"/>
          </a:p>
        </p:txBody>
      </p:sp>
    </p:spTree>
    <p:extLst>
      <p:ext uri="{BB962C8B-B14F-4D97-AF65-F5344CB8AC3E}">
        <p14:creationId xmlns:p14="http://schemas.microsoft.com/office/powerpoint/2010/main" val="280084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will be</a:t>
            </a:r>
            <a:r>
              <a:rPr lang="en-US" baseline="0" dirty="0" smtClean="0"/>
              <a:t> assigned a group for their next project based on their simple machine. Their project must include their machine in some form, so if they do not know what they are doing, their group will struggle building their machine. </a:t>
            </a:r>
            <a:endParaRPr lang="en-US" dirty="0" smtClean="0"/>
          </a:p>
          <a:p>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6</a:t>
            </a:fld>
            <a:endParaRPr lang="en-US"/>
          </a:p>
        </p:txBody>
      </p:sp>
    </p:spTree>
    <p:extLst>
      <p:ext uri="{BB962C8B-B14F-4D97-AF65-F5344CB8AC3E}">
        <p14:creationId xmlns:p14="http://schemas.microsoft.com/office/powerpoint/2010/main" val="959735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will be</a:t>
            </a:r>
            <a:r>
              <a:rPr lang="en-US" baseline="0" dirty="0" smtClean="0"/>
              <a:t> assigned a group for their next project based on their simple machine. Their project must include their machine in some form, so if they do not know what they are doing, their group will struggle building their machine. </a:t>
            </a:r>
            <a:endParaRPr lang="en-US" dirty="0" smtClean="0"/>
          </a:p>
          <a:p>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10</a:t>
            </a:fld>
            <a:endParaRPr lang="en-US"/>
          </a:p>
        </p:txBody>
      </p:sp>
    </p:spTree>
    <p:extLst>
      <p:ext uri="{BB962C8B-B14F-4D97-AF65-F5344CB8AC3E}">
        <p14:creationId xmlns:p14="http://schemas.microsoft.com/office/powerpoint/2010/main" val="144603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can’t get this one to animate</a:t>
            </a:r>
            <a:r>
              <a:rPr lang="en-US" baseline="0" dirty="0" smtClean="0"/>
              <a:t> .. sorry</a:t>
            </a:r>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13</a:t>
            </a:fld>
            <a:endParaRPr lang="en-US"/>
          </a:p>
        </p:txBody>
      </p:sp>
    </p:spTree>
    <p:extLst>
      <p:ext uri="{BB962C8B-B14F-4D97-AF65-F5344CB8AC3E}">
        <p14:creationId xmlns:p14="http://schemas.microsoft.com/office/powerpoint/2010/main" val="4024809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will be</a:t>
            </a:r>
            <a:r>
              <a:rPr lang="en-US" baseline="0" dirty="0" smtClean="0"/>
              <a:t> assigned a group for their next project based on their simple machine. Their project must include their machine in some form, so if they do not know what they are doing, their group will struggle building their machine. </a:t>
            </a:r>
            <a:endParaRPr lang="en-US" dirty="0" smtClean="0"/>
          </a:p>
          <a:p>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16</a:t>
            </a:fld>
            <a:endParaRPr lang="en-US"/>
          </a:p>
        </p:txBody>
      </p:sp>
    </p:spTree>
    <p:extLst>
      <p:ext uri="{BB962C8B-B14F-4D97-AF65-F5344CB8AC3E}">
        <p14:creationId xmlns:p14="http://schemas.microsoft.com/office/powerpoint/2010/main" val="1828375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8E7CA-F606-4B4F-A948-A783A7E28A9B}" type="slidenum">
              <a:rPr lang="en-US" smtClean="0"/>
              <a:t>18</a:t>
            </a:fld>
            <a:endParaRPr lang="en-US"/>
          </a:p>
        </p:txBody>
      </p:sp>
    </p:spTree>
    <p:extLst>
      <p:ext uri="{BB962C8B-B14F-4D97-AF65-F5344CB8AC3E}">
        <p14:creationId xmlns:p14="http://schemas.microsoft.com/office/powerpoint/2010/main" val="2491172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18C79C5D-2A6F-F04D-97DA-BEF2467B64E4}" type="datetimeFigureOut">
              <a:rPr lang="en-US" dirty="0"/>
              <a:pPr/>
              <a:t>12/15/2015</a:t>
            </a:fld>
            <a:endParaRPr lang="en-US" dirty="0"/>
          </a:p>
        </p:txBody>
      </p:sp>
      <p:sp>
        <p:nvSpPr>
          <p:cNvPr id="6" name="Footer Placeholder 5"/>
          <p:cNvSpPr>
            <a:spLocks noGrp="1"/>
          </p:cNvSpPr>
          <p:nvPr>
            <p:ph type="ftr" sz="quarter" idx="11"/>
          </p:nvPr>
        </p:nvSpPr>
        <p:spPr>
          <a:xfrm>
            <a:off x="442797" y="6041363"/>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9"/>
            <a:ext cx="796616"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12/15/2015</a:t>
            </a:fld>
            <a:endParaRPr lang="en-US" dirty="0"/>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rZa4AT3ZfmpXJM&amp;tbnid=4tD6WeuczGc-cM:&amp;ved=0CAUQjRw&amp;url=http://opalcat.com/Information/how-to-build-a-pet-ramp&amp;ei=gOc9U8G8A5S4yAHH0YBQ&amp;bvm=bv.64125504,d.aWc&amp;psig=AFQjCNG8tEebRHVaqzSdateIbpWPM3vWMQ&amp;ust=139665224533960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p:txBody>
          <a:bodyPr>
            <a:normAutofit/>
          </a:bodyPr>
          <a:lstStyle/>
          <a:p>
            <a:r>
              <a:rPr lang="en-US" sz="2400" b="1" dirty="0" smtClean="0"/>
              <a:t>Understand what a simple machine is and how it can be used.</a:t>
            </a:r>
          </a:p>
          <a:p>
            <a:endParaRPr lang="en-US" sz="2400" b="1" dirty="0"/>
          </a:p>
          <a:p>
            <a:r>
              <a:rPr lang="en-US" sz="2400" b="1" dirty="0" smtClean="0"/>
              <a:t>Learn about a Rube Goldberg Machine. Understand how to construct one using simple machines. </a:t>
            </a:r>
            <a:endParaRPr lang="en-US" sz="2400" b="1" dirty="0" smtClean="0"/>
          </a:p>
          <a:p>
            <a:pPr marL="0" indent="0">
              <a:buNone/>
            </a:pPr>
            <a:endParaRPr lang="en-US" sz="2400" b="1" dirty="0"/>
          </a:p>
        </p:txBody>
      </p:sp>
    </p:spTree>
    <p:extLst>
      <p:ext uri="{BB962C8B-B14F-4D97-AF65-F5344CB8AC3E}">
        <p14:creationId xmlns:p14="http://schemas.microsoft.com/office/powerpoint/2010/main" val="1356963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Become an Expert: </a:t>
            </a:r>
            <a:br>
              <a:rPr lang="en-US" dirty="0" smtClean="0"/>
            </a:br>
            <a:r>
              <a:rPr lang="en-US" dirty="0" smtClean="0"/>
              <a:t>Pulley</a:t>
            </a:r>
            <a:endParaRPr lang="en-US" dirty="0"/>
          </a:p>
        </p:txBody>
      </p:sp>
      <p:sp>
        <p:nvSpPr>
          <p:cNvPr id="3" name="Content Placeholder 2"/>
          <p:cNvSpPr>
            <a:spLocks noGrp="1"/>
          </p:cNvSpPr>
          <p:nvPr>
            <p:ph type="subTitle" idx="1"/>
          </p:nvPr>
        </p:nvSpPr>
        <p:spPr/>
        <p:txBody>
          <a:bodyPr>
            <a:noAutofit/>
          </a:bodyPr>
          <a:lstStyle/>
          <a:p>
            <a:pPr marL="0" indent="0">
              <a:buNone/>
            </a:pPr>
            <a:r>
              <a:rPr lang="en-US" sz="2800" b="1" dirty="0" smtClean="0">
                <a:solidFill>
                  <a:schemeClr val="accent2"/>
                </a:solidFill>
              </a:rPr>
              <a:t>What are we learning about?</a:t>
            </a:r>
            <a:endParaRPr lang="en-US" sz="2800" b="1" dirty="0">
              <a:solidFill>
                <a:schemeClr val="accent2"/>
              </a:solidFill>
            </a:endParaRPr>
          </a:p>
        </p:txBody>
      </p:sp>
    </p:spTree>
    <p:extLst>
      <p:ext uri="{BB962C8B-B14F-4D97-AF65-F5344CB8AC3E}">
        <p14:creationId xmlns:p14="http://schemas.microsoft.com/office/powerpoint/2010/main" val="4232033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725" y="548487"/>
            <a:ext cx="7772400" cy="1143000"/>
          </a:xfrm>
        </p:spPr>
        <p:txBody>
          <a:bodyPr/>
          <a:lstStyle/>
          <a:p>
            <a:r>
              <a:rPr lang="en-US" dirty="0" smtClean="0">
                <a:solidFill>
                  <a:schemeClr val="tx1"/>
                </a:solidFill>
              </a:rPr>
              <a:t>Pulleys</a:t>
            </a:r>
            <a:endParaRPr lang="en-US" dirty="0">
              <a:solidFill>
                <a:schemeClr val="tx1"/>
              </a:solidFill>
            </a:endParaRPr>
          </a:p>
        </p:txBody>
      </p:sp>
      <p:sp>
        <p:nvSpPr>
          <p:cNvPr id="3" name="Content Placeholder 2"/>
          <p:cNvSpPr>
            <a:spLocks noGrp="1"/>
          </p:cNvSpPr>
          <p:nvPr>
            <p:ph sz="quarter" idx="1"/>
          </p:nvPr>
        </p:nvSpPr>
        <p:spPr>
          <a:xfrm>
            <a:off x="540836" y="2334766"/>
            <a:ext cx="4027262" cy="2859874"/>
          </a:xfrm>
        </p:spPr>
        <p:txBody>
          <a:bodyPr>
            <a:normAutofit fontScale="92500"/>
          </a:bodyPr>
          <a:lstStyle/>
          <a:p>
            <a:r>
              <a:rPr lang="en-US" sz="3000" dirty="0" smtClean="0"/>
              <a:t>The point of rotation on a pulley is the fulcrum and the arm will bend around the fulcrum.</a:t>
            </a:r>
            <a:endParaRPr lang="en-US" sz="2800" b="1" dirty="0" smtClean="0"/>
          </a:p>
        </p:txBody>
      </p:sp>
      <p:sp>
        <p:nvSpPr>
          <p:cNvPr id="5" name="Trapezoid 4"/>
          <p:cNvSpPr/>
          <p:nvPr/>
        </p:nvSpPr>
        <p:spPr>
          <a:xfrm rot="10800000">
            <a:off x="5713273" y="4119363"/>
            <a:ext cx="1051989" cy="885585"/>
          </a:xfrm>
          <a:prstGeom prst="trapezoid">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6277710" y="2697876"/>
            <a:ext cx="823344" cy="823448"/>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6458020" y="2878190"/>
            <a:ext cx="461619" cy="461699"/>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rc 18"/>
          <p:cNvSpPr/>
          <p:nvPr/>
        </p:nvSpPr>
        <p:spPr>
          <a:xfrm rot="18609290">
            <a:off x="6226699" y="2645076"/>
            <a:ext cx="924263" cy="927929"/>
          </a:xfrm>
          <a:prstGeom prst="arc">
            <a:avLst>
              <a:gd name="adj1" fmla="val 14692540"/>
              <a:gd name="adj2" fmla="val 430927"/>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ectangle 14"/>
          <p:cNvSpPr/>
          <p:nvPr/>
        </p:nvSpPr>
        <p:spPr>
          <a:xfrm>
            <a:off x="6660333" y="2283782"/>
            <a:ext cx="45719" cy="780456"/>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7046755" y="2813749"/>
            <a:ext cx="914400" cy="914400"/>
          </a:xfrm>
          <a:prstGeom prst="straightConnector1">
            <a:avLst/>
          </a:prstGeom>
          <a:ln w="5715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5" idx="2"/>
            <a:endCxn id="19" idx="0"/>
          </p:cNvCxnSpPr>
          <p:nvPr/>
        </p:nvCxnSpPr>
        <p:spPr>
          <a:xfrm flipV="1">
            <a:off x="6239267" y="2988805"/>
            <a:ext cx="1793" cy="1130558"/>
          </a:xfrm>
          <a:prstGeom prst="straightConnector1">
            <a:avLst/>
          </a:prstGeom>
          <a:ln w="57150" cmpd="sng">
            <a:solidFill>
              <a:schemeClr val="accent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6021435" y="1903897"/>
            <a:ext cx="1323513" cy="376832"/>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4908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Fixed Pulleys</a:t>
            </a:r>
            <a:endParaRPr lang="en-US" dirty="0">
              <a:solidFill>
                <a:schemeClr val="tx1"/>
              </a:solidFill>
            </a:endParaRPr>
          </a:p>
        </p:txBody>
      </p:sp>
      <p:sp>
        <p:nvSpPr>
          <p:cNvPr id="3" name="Content Placeholder 2"/>
          <p:cNvSpPr>
            <a:spLocks noGrp="1"/>
          </p:cNvSpPr>
          <p:nvPr>
            <p:ph sz="quarter" idx="1"/>
          </p:nvPr>
        </p:nvSpPr>
        <p:spPr>
          <a:xfrm>
            <a:off x="576462" y="2092313"/>
            <a:ext cx="4027262" cy="4544441"/>
          </a:xfrm>
        </p:spPr>
        <p:txBody>
          <a:bodyPr>
            <a:normAutofit fontScale="77500" lnSpcReduction="20000"/>
          </a:bodyPr>
          <a:lstStyle/>
          <a:p>
            <a:r>
              <a:rPr lang="en-US" sz="3000" dirty="0" smtClean="0"/>
              <a:t>In a </a:t>
            </a:r>
            <a:r>
              <a:rPr lang="en-US" sz="3000" dirty="0" smtClean="0">
                <a:solidFill>
                  <a:schemeClr val="accent2"/>
                </a:solidFill>
              </a:rPr>
              <a:t>fixed</a:t>
            </a:r>
            <a:r>
              <a:rPr lang="en-US" sz="3000" dirty="0" smtClean="0"/>
              <a:t> pulley the fulcrum is attached to a base</a:t>
            </a:r>
            <a:r>
              <a:rPr lang="en-US" sz="3000" dirty="0"/>
              <a:t> </a:t>
            </a:r>
            <a:r>
              <a:rPr lang="en-US" sz="3000" dirty="0" smtClean="0"/>
              <a:t>or structure.</a:t>
            </a:r>
          </a:p>
          <a:p>
            <a:endParaRPr lang="en-US" sz="1600" dirty="0" smtClean="0"/>
          </a:p>
          <a:p>
            <a:r>
              <a:rPr lang="en-US" sz="3000" dirty="0" smtClean="0"/>
              <a:t>The input force direction is opposite the output force direction.</a:t>
            </a:r>
          </a:p>
          <a:p>
            <a:pPr lvl="1"/>
            <a:r>
              <a:rPr lang="en-US" sz="2800" dirty="0" smtClean="0">
                <a:solidFill>
                  <a:schemeClr val="accent2"/>
                </a:solidFill>
              </a:rPr>
              <a:t>Since you input a downward force on the rope, the output force causes the bucket to move up. </a:t>
            </a:r>
          </a:p>
        </p:txBody>
      </p:sp>
      <p:sp>
        <p:nvSpPr>
          <p:cNvPr id="21" name="Oval 20"/>
          <p:cNvSpPr/>
          <p:nvPr/>
        </p:nvSpPr>
        <p:spPr>
          <a:xfrm>
            <a:off x="6277710" y="2697876"/>
            <a:ext cx="823344" cy="823448"/>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6458020" y="2878190"/>
            <a:ext cx="461619" cy="461699"/>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rc 23"/>
          <p:cNvSpPr/>
          <p:nvPr/>
        </p:nvSpPr>
        <p:spPr>
          <a:xfrm rot="18609290">
            <a:off x="6226699" y="2645076"/>
            <a:ext cx="924263" cy="927929"/>
          </a:xfrm>
          <a:prstGeom prst="arc">
            <a:avLst>
              <a:gd name="adj1" fmla="val 14692540"/>
              <a:gd name="adj2" fmla="val 430927"/>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Rectangle 25"/>
          <p:cNvSpPr/>
          <p:nvPr/>
        </p:nvSpPr>
        <p:spPr>
          <a:xfrm>
            <a:off x="6660333" y="2283782"/>
            <a:ext cx="45719" cy="780456"/>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7046755" y="2813749"/>
            <a:ext cx="648455" cy="947691"/>
          </a:xfrm>
          <a:prstGeom prst="straightConnector1">
            <a:avLst/>
          </a:prstGeom>
          <a:ln w="5715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20" idx="2"/>
            <a:endCxn id="24" idx="0"/>
          </p:cNvCxnSpPr>
          <p:nvPr/>
        </p:nvCxnSpPr>
        <p:spPr>
          <a:xfrm flipV="1">
            <a:off x="6239267" y="2988805"/>
            <a:ext cx="1793" cy="2519933"/>
          </a:xfrm>
          <a:prstGeom prst="straightConnector1">
            <a:avLst/>
          </a:prstGeom>
          <a:ln w="57150" cmpd="sng">
            <a:solidFill>
              <a:schemeClr val="accent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021435" y="1903897"/>
            <a:ext cx="1323513" cy="376832"/>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rapezoid 19"/>
          <p:cNvSpPr/>
          <p:nvPr/>
        </p:nvSpPr>
        <p:spPr>
          <a:xfrm rot="10800000">
            <a:off x="5713273" y="5508738"/>
            <a:ext cx="1051989" cy="885585"/>
          </a:xfrm>
          <a:prstGeom prst="trapezoid">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7023004" y="2778123"/>
            <a:ext cx="648455" cy="947691"/>
          </a:xfrm>
          <a:prstGeom prst="straightConnector1">
            <a:avLst/>
          </a:prstGeom>
          <a:ln w="57150" cmpd="sng">
            <a:solidFill>
              <a:schemeClr val="accent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463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1.2766E-6 L -0.00104 -0.12003 " pathEditMode="relative" rAng="0" ptsTypes="AA">
                                      <p:cBhvr>
                                        <p:cTn id="6" dur="2000" fill="hold"/>
                                        <p:tgtEl>
                                          <p:spTgt spid="20"/>
                                        </p:tgtEl>
                                        <p:attrNameLst>
                                          <p:attrName>ppt_x</p:attrName>
                                          <p:attrName>ppt_y</p:attrName>
                                        </p:attrNameLst>
                                      </p:cBhvr>
                                      <p:rCtr x="-52" y="-6013"/>
                                    </p:animMotion>
                                  </p:childTnLst>
                                </p:cTn>
                              </p:par>
                              <p:par>
                                <p:cTn id="7" presetID="42" presetClass="path" presetSubtype="0" accel="50000" decel="50000" fill="hold" nodeType="withEffect">
                                  <p:stCondLst>
                                    <p:cond delay="0"/>
                                  </p:stCondLst>
                                  <p:childTnLst>
                                    <p:animMotion origin="layout" path="M 3.61111E-6 -3.40426E-6 L 0.0585 0.11841 " pathEditMode="relative" rAng="0" ptsTypes="AA">
                                      <p:cBhvr>
                                        <p:cTn id="8" dur="2000" fill="hold"/>
                                        <p:tgtEl>
                                          <p:spTgt spid="29"/>
                                        </p:tgtEl>
                                        <p:attrNameLst>
                                          <p:attrName>ppt_x</p:attrName>
                                          <p:attrName>ppt_y</p:attrName>
                                        </p:attrNameLst>
                                      </p:cBhvr>
                                      <p:rCtr x="2917" y="59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42" y="674915"/>
            <a:ext cx="7772400" cy="792162"/>
          </a:xfrm>
        </p:spPr>
        <p:txBody>
          <a:bodyPr>
            <a:normAutofit/>
          </a:bodyPr>
          <a:lstStyle/>
          <a:p>
            <a:r>
              <a:rPr lang="en-US" sz="4400" dirty="0" smtClean="0">
                <a:solidFill>
                  <a:schemeClr val="tx1"/>
                </a:solidFill>
              </a:rPr>
              <a:t>Non-Fixed Pulleys</a:t>
            </a:r>
            <a:endParaRPr lang="en-US" sz="4400" dirty="0">
              <a:solidFill>
                <a:schemeClr val="tx1"/>
              </a:solidFill>
            </a:endParaRPr>
          </a:p>
        </p:txBody>
      </p:sp>
      <p:sp>
        <p:nvSpPr>
          <p:cNvPr id="41" name="Rectangle 40"/>
          <p:cNvSpPr/>
          <p:nvPr/>
        </p:nvSpPr>
        <p:spPr>
          <a:xfrm>
            <a:off x="4144488" y="1901229"/>
            <a:ext cx="1323513" cy="376832"/>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Arc 50"/>
          <p:cNvSpPr/>
          <p:nvPr/>
        </p:nvSpPr>
        <p:spPr>
          <a:xfrm rot="7811724">
            <a:off x="5752626" y="3338334"/>
            <a:ext cx="924263" cy="927929"/>
          </a:xfrm>
          <a:prstGeom prst="arc">
            <a:avLst>
              <a:gd name="adj1" fmla="val 16201932"/>
              <a:gd name="adj2" fmla="val 1016896"/>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2" name="Group 11"/>
          <p:cNvGrpSpPr/>
          <p:nvPr/>
        </p:nvGrpSpPr>
        <p:grpSpPr>
          <a:xfrm>
            <a:off x="5801516" y="3414138"/>
            <a:ext cx="823344" cy="1965661"/>
            <a:chOff x="5801516" y="3414138"/>
            <a:chExt cx="823344" cy="1965661"/>
          </a:xfrm>
        </p:grpSpPr>
        <p:sp>
          <p:nvSpPr>
            <p:cNvPr id="45" name="Trapezoid 44"/>
            <p:cNvSpPr/>
            <p:nvPr/>
          </p:nvSpPr>
          <p:spPr>
            <a:xfrm rot="10800000">
              <a:off x="5817116" y="4584264"/>
              <a:ext cx="753568" cy="795535"/>
            </a:xfrm>
            <a:prstGeom prst="trapezoid">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5801516" y="3414138"/>
              <a:ext cx="823344" cy="823448"/>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5981826" y="3594452"/>
              <a:ext cx="461619" cy="461699"/>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6176091" y="3803808"/>
              <a:ext cx="45719" cy="780456"/>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5" name="Straight Arrow Connector 54"/>
          <p:cNvCxnSpPr/>
          <p:nvPr/>
        </p:nvCxnSpPr>
        <p:spPr>
          <a:xfrm flipV="1">
            <a:off x="6570746" y="2970743"/>
            <a:ext cx="788805" cy="1128666"/>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1" idx="2"/>
            <a:endCxn id="41" idx="2"/>
          </p:cNvCxnSpPr>
          <p:nvPr/>
        </p:nvCxnSpPr>
        <p:spPr>
          <a:xfrm flipH="1" flipV="1">
            <a:off x="4806245" y="2278061"/>
            <a:ext cx="1020176" cy="1775044"/>
          </a:xfrm>
          <a:prstGeom prst="straightConnector1">
            <a:avLst/>
          </a:prstGeom>
          <a:ln w="57150" cmpd="sng">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73358" y="2301042"/>
            <a:ext cx="3771130" cy="3216265"/>
          </a:xfrm>
          <a:prstGeom prst="rect">
            <a:avLst/>
          </a:prstGeom>
          <a:noFill/>
        </p:spPr>
        <p:txBody>
          <a:bodyPr wrap="square" rtlCol="0">
            <a:spAutoFit/>
          </a:bodyPr>
          <a:lstStyle/>
          <a:p>
            <a:pPr marL="285750" indent="-285750">
              <a:buClr>
                <a:schemeClr val="accent1"/>
              </a:buClr>
              <a:buSzPct val="100000"/>
              <a:buFont typeface="Courier New" panose="02070309020205020404" pitchFamily="49" charset="0"/>
              <a:buChar char="o"/>
            </a:pPr>
            <a:r>
              <a:rPr lang="en-US" sz="2400" dirty="0" smtClean="0">
                <a:solidFill>
                  <a:schemeClr val="accent2"/>
                </a:solidFill>
              </a:rPr>
              <a:t>Non-fixed pulleys </a:t>
            </a:r>
            <a:r>
              <a:rPr lang="en-US" sz="2400" dirty="0" smtClean="0"/>
              <a:t>have the fulcrum NOT attached to a base or structure. </a:t>
            </a:r>
          </a:p>
          <a:p>
            <a:pPr marL="285750" indent="-285750">
              <a:buClr>
                <a:schemeClr val="accent1"/>
              </a:buClr>
              <a:buSzPct val="100000"/>
              <a:buFont typeface="Courier New" panose="02070309020205020404" pitchFamily="49" charset="0"/>
              <a:buChar char="o"/>
            </a:pPr>
            <a:endParaRPr lang="en-US" sz="1100" dirty="0" smtClean="0"/>
          </a:p>
          <a:p>
            <a:pPr marL="285750" indent="-285750">
              <a:buClr>
                <a:schemeClr val="accent1"/>
              </a:buClr>
              <a:buSzPct val="100000"/>
              <a:buFont typeface="Courier New" panose="02070309020205020404" pitchFamily="49" charset="0"/>
              <a:buChar char="o"/>
            </a:pPr>
            <a:r>
              <a:rPr lang="en-US" sz="2400" dirty="0" smtClean="0"/>
              <a:t>The input force and output force are in relatively the same direction.</a:t>
            </a:r>
          </a:p>
        </p:txBody>
      </p:sp>
    </p:spTree>
    <p:extLst>
      <p:ext uri="{BB962C8B-B14F-4D97-AF65-F5344CB8AC3E}">
        <p14:creationId xmlns:p14="http://schemas.microsoft.com/office/powerpoint/2010/main" val="2139364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0744"/>
            <a:ext cx="7772400" cy="1143000"/>
          </a:xfrm>
        </p:spPr>
        <p:txBody>
          <a:bodyPr>
            <a:normAutofit/>
          </a:bodyPr>
          <a:lstStyle/>
          <a:p>
            <a:r>
              <a:rPr lang="en-US" sz="4800" dirty="0" smtClean="0">
                <a:solidFill>
                  <a:schemeClr val="tx1"/>
                </a:solidFill>
              </a:rPr>
              <a:t>Pulleys</a:t>
            </a:r>
            <a:endParaRPr lang="en-US" sz="4800" dirty="0">
              <a:solidFill>
                <a:schemeClr val="tx1"/>
              </a:solidFill>
            </a:endParaRPr>
          </a:p>
        </p:txBody>
      </p:sp>
      <p:sp>
        <p:nvSpPr>
          <p:cNvPr id="3" name="Content Placeholder 2"/>
          <p:cNvSpPr>
            <a:spLocks noGrp="1"/>
          </p:cNvSpPr>
          <p:nvPr>
            <p:ph sz="quarter" idx="1"/>
          </p:nvPr>
        </p:nvSpPr>
        <p:spPr>
          <a:xfrm>
            <a:off x="457200" y="2418848"/>
            <a:ext cx="4031673" cy="3981951"/>
          </a:xfrm>
        </p:spPr>
        <p:txBody>
          <a:bodyPr>
            <a:normAutofit/>
          </a:bodyPr>
          <a:lstStyle/>
          <a:p>
            <a:r>
              <a:rPr lang="en-US" sz="2800" dirty="0" smtClean="0"/>
              <a:t>Multiple pulleys are sometimes put together in a single unit called a </a:t>
            </a:r>
            <a:r>
              <a:rPr lang="en-US" sz="2800" b="1" dirty="0" smtClean="0">
                <a:solidFill>
                  <a:schemeClr val="accent2"/>
                </a:solidFill>
              </a:rPr>
              <a:t>block and tackle</a:t>
            </a:r>
          </a:p>
        </p:txBody>
      </p:sp>
      <p:sp>
        <p:nvSpPr>
          <p:cNvPr id="4" name="Oval 3"/>
          <p:cNvSpPr/>
          <p:nvPr/>
        </p:nvSpPr>
        <p:spPr>
          <a:xfrm>
            <a:off x="5482913" y="4636199"/>
            <a:ext cx="823344" cy="823448"/>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666961" y="4792673"/>
            <a:ext cx="461619" cy="461699"/>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Arc 5"/>
          <p:cNvSpPr/>
          <p:nvPr/>
        </p:nvSpPr>
        <p:spPr>
          <a:xfrm rot="8384823">
            <a:off x="5448220" y="4544444"/>
            <a:ext cx="924263" cy="927929"/>
          </a:xfrm>
          <a:prstGeom prst="arc">
            <a:avLst>
              <a:gd name="adj1" fmla="val 16767123"/>
              <a:gd name="adj2" fmla="val 2296615"/>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8" name="Straight Arrow Connector 7"/>
          <p:cNvCxnSpPr>
            <a:stCxn id="6" idx="0"/>
          </p:cNvCxnSpPr>
          <p:nvPr/>
        </p:nvCxnSpPr>
        <p:spPr>
          <a:xfrm flipV="1">
            <a:off x="6147902" y="4321411"/>
            <a:ext cx="2523132" cy="1085478"/>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6271097" y="2659303"/>
            <a:ext cx="1081956" cy="1086872"/>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6475159" y="2851493"/>
            <a:ext cx="672294" cy="675479"/>
          </a:xfrm>
          <a:prstGeom prst="ellipse">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12"/>
          <p:cNvSpPr/>
          <p:nvPr/>
        </p:nvSpPr>
        <p:spPr>
          <a:xfrm rot="18609290">
            <a:off x="6330323" y="2620383"/>
            <a:ext cx="1052259" cy="1215159"/>
          </a:xfrm>
          <a:prstGeom prst="arc">
            <a:avLst>
              <a:gd name="adj1" fmla="val 14464747"/>
              <a:gd name="adj2" fmla="val 1342265"/>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ectangle 13"/>
          <p:cNvSpPr/>
          <p:nvPr/>
        </p:nvSpPr>
        <p:spPr>
          <a:xfrm>
            <a:off x="6811306" y="2279757"/>
            <a:ext cx="45719" cy="934222"/>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997396" y="1891685"/>
            <a:ext cx="1775004" cy="376832"/>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rapezoid 16"/>
          <p:cNvSpPr/>
          <p:nvPr/>
        </p:nvSpPr>
        <p:spPr>
          <a:xfrm rot="10800000">
            <a:off x="6955155" y="5662107"/>
            <a:ext cx="753568" cy="795535"/>
          </a:xfrm>
          <a:prstGeom prst="trapezoid">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flipH="1">
            <a:off x="5259516" y="4994180"/>
            <a:ext cx="660586" cy="75955"/>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Arrow Connector 18"/>
          <p:cNvCxnSpPr>
            <a:stCxn id="17" idx="2"/>
            <a:endCxn id="13" idx="2"/>
          </p:cNvCxnSpPr>
          <p:nvPr/>
        </p:nvCxnSpPr>
        <p:spPr>
          <a:xfrm flipV="1">
            <a:off x="7331939" y="2980713"/>
            <a:ext cx="0" cy="2681394"/>
          </a:xfrm>
          <a:prstGeom prst="straightConnector1">
            <a:avLst/>
          </a:prstGeom>
          <a:ln w="57150" cmpd="sng">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3" idx="0"/>
            <a:endCxn id="6" idx="2"/>
          </p:cNvCxnSpPr>
          <p:nvPr/>
        </p:nvCxnSpPr>
        <p:spPr>
          <a:xfrm flipH="1">
            <a:off x="5447794" y="3113960"/>
            <a:ext cx="834689" cy="1910408"/>
          </a:xfrm>
          <a:prstGeom prst="line">
            <a:avLst/>
          </a:prstGeom>
          <a:ln w="57150" cmpd="sng"/>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rot="16200000">
            <a:off x="4413418" y="4738565"/>
            <a:ext cx="1323513" cy="376832"/>
          </a:xfrm>
          <a:prstGeom prst="rect">
            <a:avLst/>
          </a:prstGeom>
          <a:solidFill>
            <a:schemeClr val="tx2">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6626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Examples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540" y="2265341"/>
            <a:ext cx="3508571" cy="4374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59" y="2265341"/>
            <a:ext cx="3882613" cy="4347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522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Become an Expert: </a:t>
            </a:r>
            <a:br>
              <a:rPr lang="en-US" dirty="0" smtClean="0"/>
            </a:br>
            <a:r>
              <a:rPr lang="en-US" dirty="0" smtClean="0"/>
              <a:t>Lever</a:t>
            </a:r>
            <a:endParaRPr lang="en-US" dirty="0"/>
          </a:p>
        </p:txBody>
      </p:sp>
      <p:sp>
        <p:nvSpPr>
          <p:cNvPr id="3" name="Content Placeholder 2"/>
          <p:cNvSpPr>
            <a:spLocks noGrp="1"/>
          </p:cNvSpPr>
          <p:nvPr>
            <p:ph type="subTitle" idx="1"/>
          </p:nvPr>
        </p:nvSpPr>
        <p:spPr/>
        <p:txBody>
          <a:bodyPr>
            <a:noAutofit/>
          </a:bodyPr>
          <a:lstStyle/>
          <a:p>
            <a:pPr marL="0" indent="0">
              <a:buNone/>
            </a:pPr>
            <a:r>
              <a:rPr lang="en-US" sz="2800" b="1" dirty="0" smtClean="0">
                <a:solidFill>
                  <a:schemeClr val="accent2"/>
                </a:solidFill>
              </a:rPr>
              <a:t>What are we learning about?</a:t>
            </a:r>
            <a:endParaRPr lang="en-US" sz="2800" b="1" dirty="0">
              <a:solidFill>
                <a:schemeClr val="accent2"/>
              </a:solidFill>
            </a:endParaRPr>
          </a:p>
        </p:txBody>
      </p:sp>
    </p:spTree>
    <p:extLst>
      <p:ext uri="{BB962C8B-B14F-4D97-AF65-F5344CB8AC3E}">
        <p14:creationId xmlns:p14="http://schemas.microsoft.com/office/powerpoint/2010/main" val="2551743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Lever Family</a:t>
            </a:r>
            <a:endParaRPr lang="en-US" dirty="0">
              <a:solidFill>
                <a:schemeClr val="tx1"/>
              </a:solidFill>
            </a:endParaRPr>
          </a:p>
        </p:txBody>
      </p:sp>
      <p:sp>
        <p:nvSpPr>
          <p:cNvPr id="3" name="Content Placeholder 2"/>
          <p:cNvSpPr>
            <a:spLocks noGrp="1"/>
          </p:cNvSpPr>
          <p:nvPr>
            <p:ph idx="1"/>
          </p:nvPr>
        </p:nvSpPr>
        <p:spPr>
          <a:xfrm>
            <a:off x="655524" y="2253305"/>
            <a:ext cx="7620000" cy="3739316"/>
          </a:xfrm>
        </p:spPr>
        <p:txBody>
          <a:bodyPr anchor="t">
            <a:normAutofit/>
          </a:bodyPr>
          <a:lstStyle/>
          <a:p>
            <a:r>
              <a:rPr lang="en-US" b="1" dirty="0" smtClean="0"/>
              <a:t>Levers </a:t>
            </a:r>
            <a:r>
              <a:rPr lang="en-US" dirty="0" smtClean="0"/>
              <a:t>have a </a:t>
            </a:r>
            <a:r>
              <a:rPr lang="en-US" b="1" dirty="0" smtClean="0"/>
              <a:t>rigid arm</a:t>
            </a:r>
            <a:r>
              <a:rPr lang="en-US" dirty="0" smtClean="0"/>
              <a:t> and a </a:t>
            </a:r>
            <a:r>
              <a:rPr lang="en-US" b="1" dirty="0" smtClean="0"/>
              <a:t>fulcrum</a:t>
            </a:r>
          </a:p>
          <a:p>
            <a:pPr lvl="1"/>
            <a:r>
              <a:rPr lang="en-US" sz="1800" b="1" dirty="0" smtClean="0"/>
              <a:t>Rigid Arm: </a:t>
            </a:r>
            <a:r>
              <a:rPr lang="en-US" sz="1800" dirty="0" smtClean="0"/>
              <a:t>the body of the lever where the output and input are applied</a:t>
            </a:r>
            <a:endParaRPr lang="en-US" sz="1800" b="1" dirty="0" smtClean="0"/>
          </a:p>
          <a:p>
            <a:pPr lvl="1"/>
            <a:r>
              <a:rPr lang="en-US" sz="1800" b="1" dirty="0" smtClean="0"/>
              <a:t>Fulcrum: </a:t>
            </a:r>
            <a:r>
              <a:rPr lang="en-US" sz="1800" dirty="0"/>
              <a:t>the pivot about which a lever turns</a:t>
            </a:r>
            <a:endParaRPr lang="en-US" sz="1800" dirty="0" smtClean="0"/>
          </a:p>
          <a:p>
            <a:endParaRPr lang="en-US" dirty="0" smtClean="0"/>
          </a:p>
          <a:p>
            <a:r>
              <a:rPr lang="en-US" dirty="0" smtClean="0"/>
              <a:t>Levers are divided into three classes</a:t>
            </a:r>
          </a:p>
          <a:p>
            <a:pPr marL="114300" indent="0">
              <a:buNone/>
            </a:pPr>
            <a:endParaRPr lang="en-US" b="1" dirty="0"/>
          </a:p>
        </p:txBody>
      </p:sp>
      <p:sp>
        <p:nvSpPr>
          <p:cNvPr id="6" name="Rectangle 5"/>
          <p:cNvSpPr/>
          <p:nvPr/>
        </p:nvSpPr>
        <p:spPr>
          <a:xfrm>
            <a:off x="1251917" y="4824894"/>
            <a:ext cx="5681659" cy="16070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Isosceles Triangle 6"/>
          <p:cNvSpPr/>
          <p:nvPr/>
        </p:nvSpPr>
        <p:spPr>
          <a:xfrm>
            <a:off x="3684114" y="4985597"/>
            <a:ext cx="901659" cy="806969"/>
          </a:xfrm>
          <a:prstGeom prst="triangl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p:cNvSpPr txBox="1"/>
          <p:nvPr/>
        </p:nvSpPr>
        <p:spPr>
          <a:xfrm>
            <a:off x="1251917" y="5009560"/>
            <a:ext cx="883195" cy="400110"/>
          </a:xfrm>
          <a:prstGeom prst="rect">
            <a:avLst/>
          </a:prstGeom>
          <a:noFill/>
        </p:spPr>
        <p:txBody>
          <a:bodyPr wrap="square" rtlCol="0">
            <a:spAutoFit/>
          </a:bodyPr>
          <a:lstStyle/>
          <a:p>
            <a:r>
              <a:rPr lang="en-US" sz="2000" b="1" dirty="0" smtClean="0">
                <a:solidFill>
                  <a:schemeClr val="accent4"/>
                </a:solidFill>
              </a:rPr>
              <a:t>Arm</a:t>
            </a:r>
            <a:endParaRPr lang="en-US" sz="1400" b="1" dirty="0">
              <a:solidFill>
                <a:schemeClr val="accent4"/>
              </a:solidFill>
            </a:endParaRPr>
          </a:p>
        </p:txBody>
      </p:sp>
      <p:sp>
        <p:nvSpPr>
          <p:cNvPr id="8" name="TextBox 7"/>
          <p:cNvSpPr txBox="1"/>
          <p:nvPr/>
        </p:nvSpPr>
        <p:spPr>
          <a:xfrm>
            <a:off x="3468915" y="5792566"/>
            <a:ext cx="1306285" cy="400110"/>
          </a:xfrm>
          <a:prstGeom prst="rect">
            <a:avLst/>
          </a:prstGeom>
          <a:noFill/>
        </p:spPr>
        <p:txBody>
          <a:bodyPr wrap="square" rtlCol="0">
            <a:spAutoFit/>
          </a:bodyPr>
          <a:lstStyle/>
          <a:p>
            <a:pPr algn="ctr"/>
            <a:r>
              <a:rPr lang="en-US" sz="2000" b="1" dirty="0" smtClean="0">
                <a:solidFill>
                  <a:schemeClr val="accent4"/>
                </a:solidFill>
              </a:rPr>
              <a:t>Fulcrum</a:t>
            </a:r>
            <a:endParaRPr lang="en-US" b="1" dirty="0">
              <a:solidFill>
                <a:schemeClr val="accent4"/>
              </a:solidFill>
            </a:endParaRPr>
          </a:p>
        </p:txBody>
      </p:sp>
    </p:spTree>
    <p:extLst>
      <p:ext uri="{BB962C8B-B14F-4D97-AF65-F5344CB8AC3E}">
        <p14:creationId xmlns:p14="http://schemas.microsoft.com/office/powerpoint/2010/main" val="2893608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First-Class Levers</a:t>
            </a:r>
            <a:endParaRPr lang="en-US" b="1" dirty="0">
              <a:solidFill>
                <a:schemeClr val="tx1"/>
              </a:solidFill>
            </a:endParaRPr>
          </a:p>
        </p:txBody>
      </p:sp>
      <p:sp>
        <p:nvSpPr>
          <p:cNvPr id="3" name="Content Placeholder 2"/>
          <p:cNvSpPr>
            <a:spLocks noGrp="1"/>
          </p:cNvSpPr>
          <p:nvPr>
            <p:ph idx="1"/>
          </p:nvPr>
        </p:nvSpPr>
        <p:spPr>
          <a:xfrm>
            <a:off x="540325" y="2173182"/>
            <a:ext cx="7620000" cy="2013229"/>
          </a:xfrm>
        </p:spPr>
        <p:txBody>
          <a:bodyPr>
            <a:normAutofit fontScale="77500" lnSpcReduction="20000"/>
          </a:bodyPr>
          <a:lstStyle/>
          <a:p>
            <a:r>
              <a:rPr lang="en-US" sz="2800" b="1" dirty="0" smtClean="0"/>
              <a:t>All first-class levers</a:t>
            </a:r>
            <a:r>
              <a:rPr lang="en-US" sz="2800" dirty="0" smtClean="0"/>
              <a:t> have a fulcrum located between the points of application of the input and the output forces</a:t>
            </a:r>
          </a:p>
          <a:p>
            <a:r>
              <a:rPr lang="en-US" sz="2800" dirty="0" smtClean="0"/>
              <a:t>Fulcrum is not necessarily visible or in the exact center</a:t>
            </a:r>
            <a:endParaRPr lang="en-US" sz="2800" b="1" dirty="0" smtClean="0"/>
          </a:p>
          <a:p>
            <a:r>
              <a:rPr lang="en-US" sz="2800" b="1" dirty="0" smtClean="0"/>
              <a:t>Example: </a:t>
            </a:r>
            <a:r>
              <a:rPr lang="en-US" sz="2800" dirty="0" smtClean="0"/>
              <a:t>a teeter-totter (see-saw)</a:t>
            </a:r>
            <a:endParaRPr lang="en-US" sz="2800" b="1" dirty="0" smtClean="0"/>
          </a:p>
        </p:txBody>
      </p:sp>
      <p:sp>
        <p:nvSpPr>
          <p:cNvPr id="6" name="Rectangle 5"/>
          <p:cNvSpPr/>
          <p:nvPr/>
        </p:nvSpPr>
        <p:spPr>
          <a:xfrm>
            <a:off x="1525042" y="5377050"/>
            <a:ext cx="5681659" cy="16070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Isosceles Triangle 6"/>
          <p:cNvSpPr/>
          <p:nvPr/>
        </p:nvSpPr>
        <p:spPr>
          <a:xfrm>
            <a:off x="4096789" y="5537753"/>
            <a:ext cx="901659" cy="806969"/>
          </a:xfrm>
          <a:prstGeom prst="triangl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p:cNvSpPr txBox="1"/>
          <p:nvPr/>
        </p:nvSpPr>
        <p:spPr>
          <a:xfrm>
            <a:off x="1525042" y="5272735"/>
            <a:ext cx="883195" cy="369332"/>
          </a:xfrm>
          <a:prstGeom prst="rect">
            <a:avLst/>
          </a:prstGeom>
          <a:noFill/>
        </p:spPr>
        <p:txBody>
          <a:bodyPr wrap="square" rtlCol="0">
            <a:spAutoFit/>
          </a:bodyPr>
          <a:lstStyle/>
          <a:p>
            <a:r>
              <a:rPr lang="en-US" b="1" dirty="0" smtClean="0"/>
              <a:t>Arm</a:t>
            </a:r>
            <a:endParaRPr lang="en-US" b="1" dirty="0"/>
          </a:p>
        </p:txBody>
      </p:sp>
      <p:sp>
        <p:nvSpPr>
          <p:cNvPr id="8" name="TextBox 7"/>
          <p:cNvSpPr txBox="1"/>
          <p:nvPr/>
        </p:nvSpPr>
        <p:spPr>
          <a:xfrm>
            <a:off x="4096789" y="6344722"/>
            <a:ext cx="1004759" cy="338554"/>
          </a:xfrm>
          <a:prstGeom prst="rect">
            <a:avLst/>
          </a:prstGeom>
          <a:noFill/>
        </p:spPr>
        <p:txBody>
          <a:bodyPr wrap="square" rtlCol="0">
            <a:spAutoFit/>
          </a:bodyPr>
          <a:lstStyle/>
          <a:p>
            <a:r>
              <a:rPr lang="en-US" sz="1600" b="1" dirty="0" smtClean="0">
                <a:solidFill>
                  <a:schemeClr val="accent3"/>
                </a:solidFill>
              </a:rPr>
              <a:t>Fulcrum</a:t>
            </a:r>
            <a:endParaRPr lang="en-US" sz="1600" b="1" dirty="0">
              <a:solidFill>
                <a:schemeClr val="accent3"/>
              </a:solidFill>
            </a:endParaRPr>
          </a:p>
        </p:txBody>
      </p:sp>
      <p:sp>
        <p:nvSpPr>
          <p:cNvPr id="9" name="Down Arrow 8"/>
          <p:cNvSpPr/>
          <p:nvPr/>
        </p:nvSpPr>
        <p:spPr>
          <a:xfrm>
            <a:off x="1525042" y="4317036"/>
            <a:ext cx="293055" cy="935108"/>
          </a:xfrm>
          <a:prstGeom prst="downArrow">
            <a:avLst/>
          </a:prstGeom>
          <a:solidFill>
            <a:schemeClr val="accent4"/>
          </a:solidFill>
          <a:ln>
            <a:solidFill>
              <a:srgbClr val="B06B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818097" y="4501305"/>
            <a:ext cx="1004759" cy="646331"/>
          </a:xfrm>
          <a:prstGeom prst="rect">
            <a:avLst/>
          </a:prstGeom>
          <a:noFill/>
        </p:spPr>
        <p:txBody>
          <a:bodyPr wrap="square" rtlCol="0">
            <a:spAutoFit/>
          </a:bodyPr>
          <a:lstStyle/>
          <a:p>
            <a:r>
              <a:rPr lang="en-US" b="1" dirty="0" smtClean="0">
                <a:solidFill>
                  <a:schemeClr val="accent4"/>
                </a:solidFill>
              </a:rPr>
              <a:t>Input Force</a:t>
            </a:r>
            <a:endParaRPr lang="en-US" b="1" dirty="0">
              <a:solidFill>
                <a:schemeClr val="accent4"/>
              </a:solidFill>
            </a:endParaRPr>
          </a:p>
        </p:txBody>
      </p:sp>
      <p:sp>
        <p:nvSpPr>
          <p:cNvPr id="11" name="Up Arrow 10"/>
          <p:cNvSpPr/>
          <p:nvPr/>
        </p:nvSpPr>
        <p:spPr>
          <a:xfrm>
            <a:off x="6915695" y="5561716"/>
            <a:ext cx="291006" cy="1052834"/>
          </a:xfrm>
          <a:prstGeom prst="upArrow">
            <a:avLst/>
          </a:prstGeom>
          <a:solidFill>
            <a:srgbClr val="EB8F00"/>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EB8F00"/>
              </a:solidFill>
            </a:endParaRPr>
          </a:p>
        </p:txBody>
      </p:sp>
      <p:sp>
        <p:nvSpPr>
          <p:cNvPr id="12" name="TextBox 11"/>
          <p:cNvSpPr txBox="1"/>
          <p:nvPr/>
        </p:nvSpPr>
        <p:spPr>
          <a:xfrm>
            <a:off x="6050486" y="5723041"/>
            <a:ext cx="865209" cy="523220"/>
          </a:xfrm>
          <a:prstGeom prst="rect">
            <a:avLst/>
          </a:prstGeom>
          <a:noFill/>
        </p:spPr>
        <p:txBody>
          <a:bodyPr wrap="square" rtlCol="0">
            <a:spAutoFit/>
          </a:bodyPr>
          <a:lstStyle/>
          <a:p>
            <a:r>
              <a:rPr lang="en-US" sz="1400" b="1" dirty="0" smtClean="0">
                <a:solidFill>
                  <a:schemeClr val="accent4"/>
                </a:solidFill>
              </a:rPr>
              <a:t>Output Force</a:t>
            </a:r>
            <a:endParaRPr lang="en-US" sz="1400" b="1" dirty="0">
              <a:solidFill>
                <a:schemeClr val="accent4"/>
              </a:solidFill>
            </a:endParaRPr>
          </a:p>
        </p:txBody>
      </p:sp>
    </p:spTree>
    <p:extLst>
      <p:ext uri="{BB962C8B-B14F-4D97-AF65-F5344CB8AC3E}">
        <p14:creationId xmlns:p14="http://schemas.microsoft.com/office/powerpoint/2010/main" val="3849150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Second-Class Levers</a:t>
            </a:r>
            <a:endParaRPr lang="en-US" b="1" dirty="0">
              <a:solidFill>
                <a:schemeClr val="tx1"/>
              </a:solidFill>
            </a:endParaRPr>
          </a:p>
        </p:txBody>
      </p:sp>
      <p:sp>
        <p:nvSpPr>
          <p:cNvPr id="3" name="Content Placeholder 2"/>
          <p:cNvSpPr>
            <a:spLocks noGrp="1"/>
          </p:cNvSpPr>
          <p:nvPr>
            <p:ph idx="1"/>
          </p:nvPr>
        </p:nvSpPr>
        <p:spPr>
          <a:xfrm>
            <a:off x="457200" y="2280062"/>
            <a:ext cx="7620000" cy="1705498"/>
          </a:xfrm>
        </p:spPr>
        <p:txBody>
          <a:bodyPr>
            <a:normAutofit fontScale="85000" lnSpcReduction="10000"/>
          </a:bodyPr>
          <a:lstStyle/>
          <a:p>
            <a:r>
              <a:rPr lang="en-US" sz="2800" b="1" dirty="0" smtClean="0"/>
              <a:t>In a second-class lever,</a:t>
            </a:r>
            <a:r>
              <a:rPr lang="en-US" sz="2800" dirty="0" smtClean="0"/>
              <a:t> the fulcrum is at one end of the arm and input force is applied to the other end, with the output in between</a:t>
            </a:r>
            <a:endParaRPr lang="en-US" sz="2800" b="1" dirty="0" smtClean="0"/>
          </a:p>
          <a:p>
            <a:r>
              <a:rPr lang="en-US" sz="2800" b="1" dirty="0" smtClean="0"/>
              <a:t>Example:</a:t>
            </a:r>
            <a:r>
              <a:rPr lang="en-US" sz="2800" dirty="0"/>
              <a:t> </a:t>
            </a:r>
            <a:r>
              <a:rPr lang="en-US" sz="2800" dirty="0" smtClean="0"/>
              <a:t>A wheel barrow</a:t>
            </a:r>
            <a:endParaRPr lang="en-US" sz="2800" b="1" dirty="0" smtClean="0"/>
          </a:p>
        </p:txBody>
      </p:sp>
      <p:sp>
        <p:nvSpPr>
          <p:cNvPr id="6" name="Rectangle 5"/>
          <p:cNvSpPr/>
          <p:nvPr/>
        </p:nvSpPr>
        <p:spPr>
          <a:xfrm>
            <a:off x="1251917" y="5163300"/>
            <a:ext cx="5681659" cy="16070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Isosceles Triangle 6"/>
          <p:cNvSpPr/>
          <p:nvPr/>
        </p:nvSpPr>
        <p:spPr>
          <a:xfrm>
            <a:off x="5777361" y="5324003"/>
            <a:ext cx="901659" cy="806969"/>
          </a:xfrm>
          <a:prstGeom prst="triangl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p:cNvSpPr txBox="1"/>
          <p:nvPr/>
        </p:nvSpPr>
        <p:spPr>
          <a:xfrm>
            <a:off x="6228190" y="5062144"/>
            <a:ext cx="883195" cy="369332"/>
          </a:xfrm>
          <a:prstGeom prst="rect">
            <a:avLst/>
          </a:prstGeom>
          <a:noFill/>
        </p:spPr>
        <p:txBody>
          <a:bodyPr wrap="square" rtlCol="0">
            <a:spAutoFit/>
          </a:bodyPr>
          <a:lstStyle/>
          <a:p>
            <a:r>
              <a:rPr lang="en-US" b="1" dirty="0" smtClean="0"/>
              <a:t>Arm</a:t>
            </a:r>
            <a:endParaRPr lang="en-US" b="1" dirty="0"/>
          </a:p>
        </p:txBody>
      </p:sp>
      <p:sp>
        <p:nvSpPr>
          <p:cNvPr id="8" name="TextBox 7"/>
          <p:cNvSpPr txBox="1"/>
          <p:nvPr/>
        </p:nvSpPr>
        <p:spPr>
          <a:xfrm>
            <a:off x="5757991" y="6174263"/>
            <a:ext cx="1004759" cy="338554"/>
          </a:xfrm>
          <a:prstGeom prst="rect">
            <a:avLst/>
          </a:prstGeom>
          <a:noFill/>
        </p:spPr>
        <p:txBody>
          <a:bodyPr wrap="square" rtlCol="0">
            <a:spAutoFit/>
          </a:bodyPr>
          <a:lstStyle/>
          <a:p>
            <a:r>
              <a:rPr lang="en-US" sz="1600" b="1" dirty="0" smtClean="0">
                <a:solidFill>
                  <a:schemeClr val="accent3"/>
                </a:solidFill>
              </a:rPr>
              <a:t>Fulcrum</a:t>
            </a:r>
            <a:endParaRPr lang="en-US" sz="1600" b="1" dirty="0">
              <a:solidFill>
                <a:schemeClr val="accent3"/>
              </a:solidFill>
            </a:endParaRPr>
          </a:p>
        </p:txBody>
      </p:sp>
      <p:sp>
        <p:nvSpPr>
          <p:cNvPr id="9" name="Down Arrow 8"/>
          <p:cNvSpPr/>
          <p:nvPr/>
        </p:nvSpPr>
        <p:spPr>
          <a:xfrm flipV="1">
            <a:off x="1251917" y="5347966"/>
            <a:ext cx="293055" cy="854194"/>
          </a:xfrm>
          <a:prstGeom prst="downArrow">
            <a:avLst/>
          </a:prstGeom>
          <a:solidFill>
            <a:schemeClr val="accent4"/>
          </a:solidFill>
          <a:ln>
            <a:solidFill>
              <a:srgbClr val="B06B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544972" y="5555829"/>
            <a:ext cx="1004759" cy="646331"/>
          </a:xfrm>
          <a:prstGeom prst="rect">
            <a:avLst/>
          </a:prstGeom>
          <a:noFill/>
        </p:spPr>
        <p:txBody>
          <a:bodyPr wrap="square" rtlCol="0">
            <a:spAutoFit/>
          </a:bodyPr>
          <a:lstStyle/>
          <a:p>
            <a:r>
              <a:rPr lang="en-US" b="1" dirty="0" smtClean="0">
                <a:solidFill>
                  <a:schemeClr val="accent4"/>
                </a:solidFill>
              </a:rPr>
              <a:t>Input Force</a:t>
            </a:r>
            <a:endParaRPr lang="en-US" b="1" dirty="0">
              <a:solidFill>
                <a:schemeClr val="accent4"/>
              </a:solidFill>
            </a:endParaRPr>
          </a:p>
        </p:txBody>
      </p:sp>
      <p:sp>
        <p:nvSpPr>
          <p:cNvPr id="11" name="Up Arrow 10"/>
          <p:cNvSpPr/>
          <p:nvPr/>
        </p:nvSpPr>
        <p:spPr>
          <a:xfrm>
            <a:off x="3823664" y="3985560"/>
            <a:ext cx="291006" cy="1052834"/>
          </a:xfrm>
          <a:prstGeom prst="upArrow">
            <a:avLst/>
          </a:prstGeom>
          <a:solidFill>
            <a:srgbClr val="EB8F00"/>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EB8F00"/>
              </a:solidFill>
            </a:endParaRPr>
          </a:p>
        </p:txBody>
      </p:sp>
      <p:sp>
        <p:nvSpPr>
          <p:cNvPr id="12" name="TextBox 11"/>
          <p:cNvSpPr txBox="1"/>
          <p:nvPr/>
        </p:nvSpPr>
        <p:spPr>
          <a:xfrm>
            <a:off x="2958455" y="4146885"/>
            <a:ext cx="865209" cy="584775"/>
          </a:xfrm>
          <a:prstGeom prst="rect">
            <a:avLst/>
          </a:prstGeom>
          <a:noFill/>
        </p:spPr>
        <p:txBody>
          <a:bodyPr wrap="square" rtlCol="0">
            <a:spAutoFit/>
          </a:bodyPr>
          <a:lstStyle/>
          <a:p>
            <a:r>
              <a:rPr lang="en-US" sz="1600" b="1" dirty="0" smtClean="0">
                <a:solidFill>
                  <a:schemeClr val="accent4"/>
                </a:solidFill>
              </a:rPr>
              <a:t>Output Force</a:t>
            </a:r>
            <a:endParaRPr lang="en-US" sz="1600" b="1" dirty="0">
              <a:solidFill>
                <a:schemeClr val="accent4"/>
              </a:solidFill>
            </a:endParaRPr>
          </a:p>
        </p:txBody>
      </p:sp>
    </p:spTree>
    <p:extLst>
      <p:ext uri="{BB962C8B-B14F-4D97-AF65-F5344CB8AC3E}">
        <p14:creationId xmlns:p14="http://schemas.microsoft.com/office/powerpoint/2010/main" val="3247342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simple machine?</a:t>
            </a:r>
            <a:endParaRPr lang="en-US" dirty="0"/>
          </a:p>
        </p:txBody>
      </p:sp>
      <p:sp>
        <p:nvSpPr>
          <p:cNvPr id="3" name="Content Placeholder 2"/>
          <p:cNvSpPr>
            <a:spLocks noGrp="1"/>
          </p:cNvSpPr>
          <p:nvPr>
            <p:ph idx="1"/>
          </p:nvPr>
        </p:nvSpPr>
        <p:spPr/>
        <p:txBody>
          <a:bodyPr>
            <a:normAutofit/>
          </a:bodyPr>
          <a:lstStyle/>
          <a:p>
            <a:r>
              <a:rPr lang="en-US" sz="2800" dirty="0"/>
              <a:t>A machine should assist you in doing work </a:t>
            </a:r>
            <a:r>
              <a:rPr lang="en-US" sz="2800" dirty="0" smtClean="0"/>
              <a:t>however, </a:t>
            </a:r>
            <a:r>
              <a:rPr lang="en-US" sz="2800" b="1" dirty="0"/>
              <a:t>the amount of </a:t>
            </a:r>
            <a:r>
              <a:rPr lang="en-US" sz="2800" b="1" dirty="0" smtClean="0"/>
              <a:t>work done overall  </a:t>
            </a:r>
            <a:r>
              <a:rPr lang="en-US" sz="2800" b="1" dirty="0"/>
              <a:t>is the </a:t>
            </a:r>
            <a:r>
              <a:rPr lang="en-US" sz="2800" b="1" dirty="0" smtClean="0"/>
              <a:t>same</a:t>
            </a:r>
          </a:p>
          <a:p>
            <a:endParaRPr lang="en-US" sz="2800" dirty="0"/>
          </a:p>
          <a:p>
            <a:r>
              <a:rPr lang="en-US" sz="2800" dirty="0" smtClean="0"/>
              <a:t>The </a:t>
            </a:r>
            <a:r>
              <a:rPr lang="en-US" sz="2800" dirty="0"/>
              <a:t>most basic objects that redirect </a:t>
            </a:r>
            <a:r>
              <a:rPr lang="en-US" sz="2800" dirty="0" smtClean="0"/>
              <a:t>force </a:t>
            </a:r>
            <a:r>
              <a:rPr lang="en-US" sz="2800" dirty="0"/>
              <a:t>are called </a:t>
            </a:r>
            <a:r>
              <a:rPr lang="en-US" sz="2800" b="1" dirty="0"/>
              <a:t>simple </a:t>
            </a:r>
            <a:r>
              <a:rPr lang="en-US" sz="2800" b="1" dirty="0" smtClean="0"/>
              <a:t>machines</a:t>
            </a:r>
            <a:endParaRPr lang="en-US" sz="2800" b="1" dirty="0"/>
          </a:p>
        </p:txBody>
      </p:sp>
    </p:spTree>
    <p:extLst>
      <p:ext uri="{BB962C8B-B14F-4D97-AF65-F5344CB8AC3E}">
        <p14:creationId xmlns:p14="http://schemas.microsoft.com/office/powerpoint/2010/main" val="2441638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Third-Class Levers</a:t>
            </a:r>
            <a:endParaRPr lang="en-US" b="1" dirty="0">
              <a:solidFill>
                <a:schemeClr val="tx1"/>
              </a:solidFill>
            </a:endParaRPr>
          </a:p>
        </p:txBody>
      </p:sp>
      <p:sp>
        <p:nvSpPr>
          <p:cNvPr id="3" name="Content Placeholder 2"/>
          <p:cNvSpPr>
            <a:spLocks noGrp="1"/>
          </p:cNvSpPr>
          <p:nvPr>
            <p:ph idx="1"/>
          </p:nvPr>
        </p:nvSpPr>
        <p:spPr>
          <a:xfrm>
            <a:off x="457200" y="2232561"/>
            <a:ext cx="7620000" cy="1761578"/>
          </a:xfrm>
        </p:spPr>
        <p:txBody>
          <a:bodyPr>
            <a:normAutofit fontScale="92500" lnSpcReduction="20000"/>
          </a:bodyPr>
          <a:lstStyle/>
          <a:p>
            <a:r>
              <a:rPr lang="en-US" sz="2800" b="1" dirty="0" smtClean="0"/>
              <a:t>In third-class levers</a:t>
            </a:r>
            <a:r>
              <a:rPr lang="en-US" sz="2800" dirty="0" smtClean="0"/>
              <a:t>, the input force is between the output force and the fulcrum</a:t>
            </a:r>
            <a:endParaRPr lang="en-US" sz="2800" b="1" dirty="0" smtClean="0"/>
          </a:p>
          <a:p>
            <a:endParaRPr lang="en-US" sz="2800" b="1" dirty="0" smtClean="0"/>
          </a:p>
          <a:p>
            <a:r>
              <a:rPr lang="en-US" sz="2800" b="1" dirty="0" smtClean="0"/>
              <a:t>Example:</a:t>
            </a:r>
            <a:r>
              <a:rPr lang="en-US" sz="2800" dirty="0" smtClean="0"/>
              <a:t> Fishing Rod</a:t>
            </a:r>
            <a:endParaRPr lang="en-US" sz="2800" b="1" dirty="0" smtClean="0"/>
          </a:p>
        </p:txBody>
      </p:sp>
      <p:sp>
        <p:nvSpPr>
          <p:cNvPr id="6" name="Rectangle 5"/>
          <p:cNvSpPr/>
          <p:nvPr/>
        </p:nvSpPr>
        <p:spPr>
          <a:xfrm>
            <a:off x="1251917" y="5163300"/>
            <a:ext cx="5681659" cy="16070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Isosceles Triangle 6"/>
          <p:cNvSpPr/>
          <p:nvPr/>
        </p:nvSpPr>
        <p:spPr>
          <a:xfrm>
            <a:off x="5777361" y="5324003"/>
            <a:ext cx="901659" cy="806969"/>
          </a:xfrm>
          <a:prstGeom prst="triangl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p:cNvSpPr txBox="1"/>
          <p:nvPr/>
        </p:nvSpPr>
        <p:spPr>
          <a:xfrm>
            <a:off x="6228190" y="5058985"/>
            <a:ext cx="883195" cy="369332"/>
          </a:xfrm>
          <a:prstGeom prst="rect">
            <a:avLst/>
          </a:prstGeom>
          <a:noFill/>
        </p:spPr>
        <p:txBody>
          <a:bodyPr wrap="square" rtlCol="0">
            <a:spAutoFit/>
          </a:bodyPr>
          <a:lstStyle/>
          <a:p>
            <a:r>
              <a:rPr lang="en-US" b="1" dirty="0" smtClean="0"/>
              <a:t>Arm</a:t>
            </a:r>
            <a:endParaRPr lang="en-US" b="1" dirty="0"/>
          </a:p>
        </p:txBody>
      </p:sp>
      <p:sp>
        <p:nvSpPr>
          <p:cNvPr id="8" name="TextBox 7"/>
          <p:cNvSpPr txBox="1"/>
          <p:nvPr/>
        </p:nvSpPr>
        <p:spPr>
          <a:xfrm>
            <a:off x="5757990" y="6096959"/>
            <a:ext cx="1004759" cy="338554"/>
          </a:xfrm>
          <a:prstGeom prst="rect">
            <a:avLst/>
          </a:prstGeom>
          <a:noFill/>
        </p:spPr>
        <p:txBody>
          <a:bodyPr wrap="square" rtlCol="0">
            <a:spAutoFit/>
          </a:bodyPr>
          <a:lstStyle/>
          <a:p>
            <a:r>
              <a:rPr lang="en-US" sz="1600" b="1" dirty="0" smtClean="0">
                <a:solidFill>
                  <a:schemeClr val="accent3"/>
                </a:solidFill>
              </a:rPr>
              <a:t>Fulcrum</a:t>
            </a:r>
            <a:endParaRPr lang="en-US" sz="1600" b="1" dirty="0">
              <a:solidFill>
                <a:schemeClr val="accent3"/>
              </a:solidFill>
            </a:endParaRPr>
          </a:p>
        </p:txBody>
      </p:sp>
      <p:sp>
        <p:nvSpPr>
          <p:cNvPr id="9" name="Down Arrow 8"/>
          <p:cNvSpPr/>
          <p:nvPr/>
        </p:nvSpPr>
        <p:spPr>
          <a:xfrm flipV="1">
            <a:off x="3498669" y="5347966"/>
            <a:ext cx="293055" cy="854194"/>
          </a:xfrm>
          <a:prstGeom prst="downArrow">
            <a:avLst/>
          </a:prstGeom>
          <a:solidFill>
            <a:schemeClr val="accent4"/>
          </a:solidFill>
          <a:ln>
            <a:solidFill>
              <a:srgbClr val="B06B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791724" y="5555829"/>
            <a:ext cx="1004759" cy="646331"/>
          </a:xfrm>
          <a:prstGeom prst="rect">
            <a:avLst/>
          </a:prstGeom>
          <a:noFill/>
        </p:spPr>
        <p:txBody>
          <a:bodyPr wrap="square" rtlCol="0">
            <a:spAutoFit/>
          </a:bodyPr>
          <a:lstStyle/>
          <a:p>
            <a:r>
              <a:rPr lang="en-US" b="1" dirty="0" smtClean="0">
                <a:solidFill>
                  <a:schemeClr val="accent4"/>
                </a:solidFill>
              </a:rPr>
              <a:t>Input Force</a:t>
            </a:r>
            <a:endParaRPr lang="en-US" b="1" dirty="0">
              <a:solidFill>
                <a:schemeClr val="accent4"/>
              </a:solidFill>
            </a:endParaRPr>
          </a:p>
        </p:txBody>
      </p:sp>
      <p:sp>
        <p:nvSpPr>
          <p:cNvPr id="11" name="Up Arrow 10"/>
          <p:cNvSpPr/>
          <p:nvPr/>
        </p:nvSpPr>
        <p:spPr>
          <a:xfrm>
            <a:off x="1253966" y="3994138"/>
            <a:ext cx="291006" cy="1052834"/>
          </a:xfrm>
          <a:prstGeom prst="upArrow">
            <a:avLst/>
          </a:prstGeom>
          <a:solidFill>
            <a:srgbClr val="EB8F00"/>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EB8F00"/>
              </a:solidFill>
            </a:endParaRPr>
          </a:p>
        </p:txBody>
      </p:sp>
      <p:sp>
        <p:nvSpPr>
          <p:cNvPr id="12" name="TextBox 11"/>
          <p:cNvSpPr txBox="1"/>
          <p:nvPr/>
        </p:nvSpPr>
        <p:spPr>
          <a:xfrm>
            <a:off x="388757" y="4155463"/>
            <a:ext cx="865209" cy="584775"/>
          </a:xfrm>
          <a:prstGeom prst="rect">
            <a:avLst/>
          </a:prstGeom>
          <a:noFill/>
        </p:spPr>
        <p:txBody>
          <a:bodyPr wrap="square" rtlCol="0">
            <a:spAutoFit/>
          </a:bodyPr>
          <a:lstStyle/>
          <a:p>
            <a:r>
              <a:rPr lang="en-US" sz="1600" b="1" dirty="0" smtClean="0">
                <a:solidFill>
                  <a:schemeClr val="accent4"/>
                </a:solidFill>
              </a:rPr>
              <a:t>Output Force</a:t>
            </a:r>
            <a:endParaRPr lang="en-US" sz="1600" b="1" dirty="0">
              <a:solidFill>
                <a:schemeClr val="accent4"/>
              </a:solidFill>
            </a:endParaRPr>
          </a:p>
        </p:txBody>
      </p:sp>
    </p:spTree>
    <p:extLst>
      <p:ext uri="{BB962C8B-B14F-4D97-AF65-F5344CB8AC3E}">
        <p14:creationId xmlns:p14="http://schemas.microsoft.com/office/powerpoint/2010/main" val="353069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Levers</a:t>
            </a:r>
            <a:endParaRPr lang="en-US" dirty="0"/>
          </a:p>
        </p:txBody>
      </p:sp>
      <p:sp>
        <p:nvSpPr>
          <p:cNvPr id="3" name="Content Placeholder 2"/>
          <p:cNvSpPr>
            <a:spLocks noGrp="1"/>
          </p:cNvSpPr>
          <p:nvPr>
            <p:ph idx="1"/>
          </p:nvPr>
        </p:nvSpPr>
        <p:spPr>
          <a:xfrm>
            <a:off x="614034" y="2222287"/>
            <a:ext cx="3197945" cy="3636511"/>
          </a:xfrm>
        </p:spPr>
        <p:txBody>
          <a:bodyPr>
            <a:normAutofit/>
          </a:bodyPr>
          <a:lstStyle/>
          <a:p>
            <a:pPr marL="0" indent="0">
              <a:buNone/>
            </a:pPr>
            <a:r>
              <a:rPr lang="en-US" sz="2800" dirty="0" smtClean="0">
                <a:solidFill>
                  <a:schemeClr val="accent2"/>
                </a:solidFill>
              </a:rPr>
              <a:t>Note: You will not need to be able to differentiate between the 3 classes.</a:t>
            </a:r>
            <a:endParaRPr lang="en-US" sz="2800" dirty="0">
              <a:solidFill>
                <a:schemeClr val="accent2"/>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6035" y="1472729"/>
            <a:ext cx="4392733" cy="5066620"/>
          </a:xfrm>
          <a:prstGeom prst="rect">
            <a:avLst/>
          </a:prstGeom>
          <a:solidFill>
            <a:schemeClr val="tx1"/>
          </a:solidFill>
          <a:ln>
            <a:noFill/>
          </a:ln>
          <a:effectLst/>
          <a:extLst/>
        </p:spPr>
      </p:pic>
      <p:sp>
        <p:nvSpPr>
          <p:cNvPr id="5" name="TextBox 4"/>
          <p:cNvSpPr txBox="1"/>
          <p:nvPr/>
        </p:nvSpPr>
        <p:spPr>
          <a:xfrm>
            <a:off x="7759283" y="4714506"/>
            <a:ext cx="1157689" cy="400110"/>
          </a:xfrm>
          <a:prstGeom prst="rect">
            <a:avLst/>
          </a:prstGeom>
          <a:solidFill>
            <a:schemeClr val="tx1"/>
          </a:solidFill>
        </p:spPr>
        <p:txBody>
          <a:bodyPr wrap="none" rtlCol="0">
            <a:spAutoFit/>
          </a:bodyPr>
          <a:lstStyle/>
          <a:p>
            <a:r>
              <a:rPr lang="en-US" sz="2000" dirty="0" smtClean="0">
                <a:solidFill>
                  <a:schemeClr val="accent2">
                    <a:lumMod val="50000"/>
                  </a:schemeClr>
                </a:solidFill>
              </a:rPr>
              <a:t>3</a:t>
            </a:r>
            <a:r>
              <a:rPr lang="en-US" sz="2000" baseline="30000" dirty="0" smtClean="0">
                <a:solidFill>
                  <a:schemeClr val="accent2">
                    <a:lumMod val="50000"/>
                  </a:schemeClr>
                </a:solidFill>
              </a:rPr>
              <a:t>rd</a:t>
            </a:r>
            <a:r>
              <a:rPr lang="en-US" sz="2000" dirty="0" smtClean="0">
                <a:solidFill>
                  <a:schemeClr val="accent2">
                    <a:lumMod val="50000"/>
                  </a:schemeClr>
                </a:solidFill>
              </a:rPr>
              <a:t> class</a:t>
            </a:r>
            <a:endParaRPr lang="en-US" sz="2000" dirty="0">
              <a:solidFill>
                <a:schemeClr val="accent2">
                  <a:lumMod val="50000"/>
                </a:schemeClr>
              </a:solidFill>
            </a:endParaRPr>
          </a:p>
        </p:txBody>
      </p:sp>
      <p:sp>
        <p:nvSpPr>
          <p:cNvPr id="6" name="TextBox 5"/>
          <p:cNvSpPr txBox="1"/>
          <p:nvPr/>
        </p:nvSpPr>
        <p:spPr>
          <a:xfrm>
            <a:off x="4284007" y="3427143"/>
            <a:ext cx="1061509" cy="369332"/>
          </a:xfrm>
          <a:prstGeom prst="rect">
            <a:avLst/>
          </a:prstGeom>
          <a:solidFill>
            <a:schemeClr val="tx1"/>
          </a:solidFill>
        </p:spPr>
        <p:txBody>
          <a:bodyPr wrap="none" rtlCol="0">
            <a:spAutoFit/>
          </a:bodyPr>
          <a:lstStyle/>
          <a:p>
            <a:r>
              <a:rPr lang="en-US" dirty="0" smtClean="0">
                <a:solidFill>
                  <a:schemeClr val="accent2">
                    <a:lumMod val="50000"/>
                  </a:schemeClr>
                </a:solidFill>
              </a:rPr>
              <a:t>3</a:t>
            </a:r>
            <a:r>
              <a:rPr lang="en-US" baseline="30000" dirty="0" smtClean="0">
                <a:solidFill>
                  <a:schemeClr val="accent2">
                    <a:lumMod val="50000"/>
                  </a:schemeClr>
                </a:solidFill>
              </a:rPr>
              <a:t>rd</a:t>
            </a:r>
            <a:r>
              <a:rPr lang="en-US" dirty="0" smtClean="0">
                <a:solidFill>
                  <a:schemeClr val="accent2">
                    <a:lumMod val="50000"/>
                  </a:schemeClr>
                </a:solidFill>
              </a:rPr>
              <a:t> class</a:t>
            </a:r>
            <a:endParaRPr lang="en-US" dirty="0">
              <a:solidFill>
                <a:schemeClr val="accent2">
                  <a:lumMod val="50000"/>
                </a:schemeClr>
              </a:solidFill>
            </a:endParaRPr>
          </a:p>
        </p:txBody>
      </p:sp>
      <p:sp>
        <p:nvSpPr>
          <p:cNvPr id="7" name="TextBox 6"/>
          <p:cNvSpPr txBox="1"/>
          <p:nvPr/>
        </p:nvSpPr>
        <p:spPr>
          <a:xfrm>
            <a:off x="6880754" y="6170017"/>
            <a:ext cx="1109599" cy="369332"/>
          </a:xfrm>
          <a:prstGeom prst="rect">
            <a:avLst/>
          </a:prstGeom>
          <a:solidFill>
            <a:schemeClr val="tx1"/>
          </a:solidFill>
        </p:spPr>
        <p:txBody>
          <a:bodyPr wrap="none" rtlCol="0">
            <a:spAutoFit/>
          </a:bodyPr>
          <a:lstStyle/>
          <a:p>
            <a:r>
              <a:rPr lang="en-US" dirty="0" smtClean="0">
                <a:solidFill>
                  <a:schemeClr val="accent2">
                    <a:lumMod val="50000"/>
                  </a:schemeClr>
                </a:solidFill>
              </a:rPr>
              <a:t>2</a:t>
            </a:r>
            <a:r>
              <a:rPr lang="en-US" baseline="30000" dirty="0" smtClean="0">
                <a:solidFill>
                  <a:schemeClr val="accent2">
                    <a:lumMod val="50000"/>
                  </a:schemeClr>
                </a:solidFill>
              </a:rPr>
              <a:t>nd</a:t>
            </a:r>
            <a:r>
              <a:rPr lang="en-US" dirty="0" smtClean="0">
                <a:solidFill>
                  <a:schemeClr val="accent2">
                    <a:lumMod val="50000"/>
                  </a:schemeClr>
                </a:solidFill>
              </a:rPr>
              <a:t> class</a:t>
            </a:r>
            <a:endParaRPr lang="en-US" dirty="0">
              <a:solidFill>
                <a:schemeClr val="accent2">
                  <a:lumMod val="50000"/>
                </a:schemeClr>
              </a:solidFill>
            </a:endParaRPr>
          </a:p>
        </p:txBody>
      </p:sp>
      <p:sp>
        <p:nvSpPr>
          <p:cNvPr id="8" name="TextBox 7"/>
          <p:cNvSpPr txBox="1"/>
          <p:nvPr/>
        </p:nvSpPr>
        <p:spPr>
          <a:xfrm>
            <a:off x="5745011" y="5952392"/>
            <a:ext cx="1059791" cy="307777"/>
          </a:xfrm>
          <a:prstGeom prst="rect">
            <a:avLst/>
          </a:prstGeom>
          <a:solidFill>
            <a:schemeClr val="tx1"/>
          </a:solidFill>
        </p:spPr>
        <p:txBody>
          <a:bodyPr wrap="square" rtlCol="0">
            <a:spAutoFit/>
          </a:bodyPr>
          <a:lstStyle/>
          <a:p>
            <a:r>
              <a:rPr lang="en-US" sz="1400" dirty="0" smtClean="0">
                <a:solidFill>
                  <a:schemeClr val="accent2">
                    <a:lumMod val="50000"/>
                  </a:schemeClr>
                </a:solidFill>
              </a:rPr>
              <a:t>2</a:t>
            </a:r>
            <a:r>
              <a:rPr lang="en-US" sz="1400" baseline="30000" dirty="0" smtClean="0">
                <a:solidFill>
                  <a:schemeClr val="accent2">
                    <a:lumMod val="50000"/>
                  </a:schemeClr>
                </a:solidFill>
              </a:rPr>
              <a:t>nd</a:t>
            </a:r>
            <a:r>
              <a:rPr lang="en-US" sz="1400" dirty="0" smtClean="0">
                <a:solidFill>
                  <a:schemeClr val="accent2">
                    <a:lumMod val="50000"/>
                  </a:schemeClr>
                </a:solidFill>
              </a:rPr>
              <a:t> class</a:t>
            </a:r>
            <a:endParaRPr lang="en-US" sz="1400" dirty="0">
              <a:solidFill>
                <a:schemeClr val="accent2">
                  <a:lumMod val="50000"/>
                </a:schemeClr>
              </a:solidFill>
            </a:endParaRPr>
          </a:p>
        </p:txBody>
      </p:sp>
      <p:sp>
        <p:nvSpPr>
          <p:cNvPr id="9" name="TextBox 8"/>
          <p:cNvSpPr txBox="1"/>
          <p:nvPr/>
        </p:nvSpPr>
        <p:spPr>
          <a:xfrm>
            <a:off x="7604908" y="2059293"/>
            <a:ext cx="1336686" cy="400110"/>
          </a:xfrm>
          <a:prstGeom prst="rect">
            <a:avLst/>
          </a:prstGeom>
          <a:solidFill>
            <a:schemeClr val="tx1"/>
          </a:solidFill>
        </p:spPr>
        <p:txBody>
          <a:bodyPr wrap="square" rtlCol="0">
            <a:spAutoFit/>
          </a:bodyPr>
          <a:lstStyle/>
          <a:p>
            <a:r>
              <a:rPr lang="en-US" sz="2000" dirty="0" smtClean="0">
                <a:solidFill>
                  <a:schemeClr val="accent2">
                    <a:lumMod val="50000"/>
                  </a:schemeClr>
                </a:solidFill>
              </a:rPr>
              <a:t>2</a:t>
            </a:r>
            <a:r>
              <a:rPr lang="en-US" sz="2000" baseline="30000" dirty="0" smtClean="0">
                <a:solidFill>
                  <a:schemeClr val="accent2">
                    <a:lumMod val="50000"/>
                  </a:schemeClr>
                </a:solidFill>
              </a:rPr>
              <a:t>nd</a:t>
            </a:r>
            <a:r>
              <a:rPr lang="en-US" sz="2000" dirty="0" smtClean="0">
                <a:solidFill>
                  <a:schemeClr val="accent2">
                    <a:lumMod val="50000"/>
                  </a:schemeClr>
                </a:solidFill>
              </a:rPr>
              <a:t> class</a:t>
            </a:r>
            <a:endParaRPr lang="en-US" sz="2000" dirty="0">
              <a:solidFill>
                <a:schemeClr val="accent2">
                  <a:lumMod val="50000"/>
                </a:schemeClr>
              </a:solidFill>
            </a:endParaRPr>
          </a:p>
        </p:txBody>
      </p:sp>
      <p:sp>
        <p:nvSpPr>
          <p:cNvPr id="10" name="TextBox 9"/>
          <p:cNvSpPr txBox="1"/>
          <p:nvPr/>
        </p:nvSpPr>
        <p:spPr>
          <a:xfrm>
            <a:off x="5606563" y="1972044"/>
            <a:ext cx="1336686" cy="461665"/>
          </a:xfrm>
          <a:prstGeom prst="rect">
            <a:avLst/>
          </a:prstGeom>
          <a:solidFill>
            <a:schemeClr val="tx1"/>
          </a:solidFill>
        </p:spPr>
        <p:txBody>
          <a:bodyPr wrap="square" rtlCol="0">
            <a:spAutoFit/>
          </a:bodyPr>
          <a:lstStyle/>
          <a:p>
            <a:r>
              <a:rPr lang="en-US" sz="2400" dirty="0" smtClean="0">
                <a:solidFill>
                  <a:schemeClr val="accent2">
                    <a:lumMod val="50000"/>
                  </a:schemeClr>
                </a:solidFill>
              </a:rPr>
              <a:t>1</a:t>
            </a:r>
            <a:r>
              <a:rPr lang="en-US" sz="2400" baseline="30000" dirty="0" smtClean="0">
                <a:solidFill>
                  <a:schemeClr val="accent2">
                    <a:lumMod val="50000"/>
                  </a:schemeClr>
                </a:solidFill>
              </a:rPr>
              <a:t>st</a:t>
            </a:r>
            <a:r>
              <a:rPr lang="en-US" sz="2400" dirty="0" smtClean="0">
                <a:solidFill>
                  <a:schemeClr val="accent2">
                    <a:lumMod val="50000"/>
                  </a:schemeClr>
                </a:solidFill>
              </a:rPr>
              <a:t> class</a:t>
            </a:r>
            <a:endParaRPr lang="en-US" sz="2400" dirty="0">
              <a:solidFill>
                <a:schemeClr val="accent2">
                  <a:lumMod val="50000"/>
                </a:schemeClr>
              </a:solidFill>
            </a:endParaRPr>
          </a:p>
        </p:txBody>
      </p:sp>
      <p:sp>
        <p:nvSpPr>
          <p:cNvPr id="11" name="TextBox 10"/>
          <p:cNvSpPr txBox="1"/>
          <p:nvPr/>
        </p:nvSpPr>
        <p:spPr>
          <a:xfrm>
            <a:off x="4146419" y="5036388"/>
            <a:ext cx="1336686" cy="400110"/>
          </a:xfrm>
          <a:prstGeom prst="rect">
            <a:avLst/>
          </a:prstGeom>
          <a:solidFill>
            <a:schemeClr val="tx1"/>
          </a:solidFill>
        </p:spPr>
        <p:txBody>
          <a:bodyPr wrap="square" rtlCol="0">
            <a:spAutoFit/>
          </a:bodyPr>
          <a:lstStyle/>
          <a:p>
            <a:r>
              <a:rPr lang="en-US" sz="2000" dirty="0" smtClean="0">
                <a:solidFill>
                  <a:schemeClr val="accent2">
                    <a:lumMod val="50000"/>
                  </a:schemeClr>
                </a:solidFill>
              </a:rPr>
              <a:t>1</a:t>
            </a:r>
            <a:r>
              <a:rPr lang="en-US" sz="2000" baseline="30000" dirty="0" smtClean="0">
                <a:solidFill>
                  <a:schemeClr val="accent2">
                    <a:lumMod val="50000"/>
                  </a:schemeClr>
                </a:solidFill>
              </a:rPr>
              <a:t>st</a:t>
            </a:r>
            <a:r>
              <a:rPr lang="en-US" sz="2000" dirty="0" smtClean="0">
                <a:solidFill>
                  <a:schemeClr val="accent2">
                    <a:lumMod val="50000"/>
                  </a:schemeClr>
                </a:solidFill>
              </a:rPr>
              <a:t> class</a:t>
            </a:r>
            <a:endParaRPr lang="en-US" sz="2000" dirty="0">
              <a:solidFill>
                <a:schemeClr val="accent2">
                  <a:lumMod val="50000"/>
                </a:schemeClr>
              </a:solidFill>
            </a:endParaRPr>
          </a:p>
        </p:txBody>
      </p:sp>
      <p:sp>
        <p:nvSpPr>
          <p:cNvPr id="12" name="TextBox 11"/>
          <p:cNvSpPr txBox="1"/>
          <p:nvPr/>
        </p:nvSpPr>
        <p:spPr>
          <a:xfrm>
            <a:off x="6534817" y="3066928"/>
            <a:ext cx="1336686" cy="369332"/>
          </a:xfrm>
          <a:prstGeom prst="rect">
            <a:avLst/>
          </a:prstGeom>
          <a:solidFill>
            <a:schemeClr val="tx1"/>
          </a:solidFill>
        </p:spPr>
        <p:txBody>
          <a:bodyPr wrap="square" rtlCol="0">
            <a:spAutoFit/>
          </a:bodyPr>
          <a:lstStyle/>
          <a:p>
            <a:r>
              <a:rPr lang="en-US" dirty="0" smtClean="0">
                <a:solidFill>
                  <a:schemeClr val="accent2">
                    <a:lumMod val="50000"/>
                  </a:schemeClr>
                </a:solidFill>
              </a:rPr>
              <a:t>1</a:t>
            </a:r>
            <a:r>
              <a:rPr lang="en-US" baseline="30000" dirty="0" smtClean="0">
                <a:solidFill>
                  <a:schemeClr val="accent2">
                    <a:lumMod val="50000"/>
                  </a:schemeClr>
                </a:solidFill>
              </a:rPr>
              <a:t>st</a:t>
            </a:r>
            <a:r>
              <a:rPr lang="en-US" dirty="0" smtClean="0">
                <a:solidFill>
                  <a:schemeClr val="accent2">
                    <a:lumMod val="50000"/>
                  </a:schemeClr>
                </a:solidFill>
              </a:rPr>
              <a:t> class</a:t>
            </a:r>
            <a:endParaRPr lang="en-US" dirty="0">
              <a:solidFill>
                <a:schemeClr val="accent2">
                  <a:lumMod val="50000"/>
                </a:schemeClr>
              </a:solidFill>
            </a:endParaRPr>
          </a:p>
        </p:txBody>
      </p:sp>
    </p:spTree>
    <p:extLst>
      <p:ext uri="{BB962C8B-B14F-4D97-AF65-F5344CB8AC3E}">
        <p14:creationId xmlns:p14="http://schemas.microsoft.com/office/powerpoint/2010/main" val="857725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590"/>
            <a:ext cx="8259288" cy="1143000"/>
          </a:xfrm>
        </p:spPr>
        <p:txBody>
          <a:bodyPr/>
          <a:lstStyle/>
          <a:p>
            <a:r>
              <a:rPr lang="en-US" dirty="0" smtClean="0">
                <a:solidFill>
                  <a:schemeClr val="tx1"/>
                </a:solidFill>
              </a:rPr>
              <a:t>Example of a Simple Machine</a:t>
            </a:r>
            <a:endParaRPr lang="en-US" dirty="0">
              <a:solidFill>
                <a:schemeClr val="tx1"/>
              </a:solidFill>
            </a:endParaRPr>
          </a:p>
        </p:txBody>
      </p:sp>
      <p:pic>
        <p:nvPicPr>
          <p:cNvPr id="1026" name="Picture 2" descr="http://opalcat.com/images/356.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526" y="2318046"/>
            <a:ext cx="7077693" cy="38820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25295" y="6384722"/>
            <a:ext cx="3583032" cy="369332"/>
          </a:xfrm>
          <a:prstGeom prst="rect">
            <a:avLst/>
          </a:prstGeom>
          <a:noFill/>
        </p:spPr>
        <p:txBody>
          <a:bodyPr wrap="none" rtlCol="0">
            <a:spAutoFit/>
          </a:bodyPr>
          <a:lstStyle/>
          <a:p>
            <a:r>
              <a:rPr lang="en-US" dirty="0" smtClean="0">
                <a:solidFill>
                  <a:schemeClr val="accent2"/>
                </a:solidFill>
              </a:rPr>
              <a:t>Remember: Work = Force x Distance</a:t>
            </a:r>
            <a:endParaRPr lang="en-US" dirty="0">
              <a:solidFill>
                <a:schemeClr val="accent2"/>
              </a:solidFill>
            </a:endParaRPr>
          </a:p>
        </p:txBody>
      </p:sp>
    </p:spTree>
    <p:extLst>
      <p:ext uri="{BB962C8B-B14F-4D97-AF65-F5344CB8AC3E}">
        <p14:creationId xmlns:p14="http://schemas.microsoft.com/office/powerpoint/2010/main" val="2521549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Complex Machine?</a:t>
            </a:r>
            <a:endParaRPr lang="en-US" dirty="0"/>
          </a:p>
        </p:txBody>
      </p:sp>
      <p:sp>
        <p:nvSpPr>
          <p:cNvPr id="3" name="Content Placeholder 2"/>
          <p:cNvSpPr>
            <a:spLocks noGrp="1"/>
          </p:cNvSpPr>
          <p:nvPr>
            <p:ph idx="1"/>
          </p:nvPr>
        </p:nvSpPr>
        <p:spPr>
          <a:xfrm>
            <a:off x="614034" y="2222287"/>
            <a:ext cx="7915931" cy="4119136"/>
          </a:xfrm>
        </p:spPr>
        <p:txBody>
          <a:bodyPr anchor="t">
            <a:normAutofit lnSpcReduction="10000"/>
          </a:bodyPr>
          <a:lstStyle/>
          <a:p>
            <a:r>
              <a:rPr lang="en-US" sz="2800" b="1" dirty="0" smtClean="0"/>
              <a:t>More than 1 simple machine to redirect the work is known as a complex machine.</a:t>
            </a:r>
          </a:p>
          <a:p>
            <a:pPr lvl="1"/>
            <a:r>
              <a:rPr lang="en-US" sz="2600" dirty="0" smtClean="0">
                <a:solidFill>
                  <a:schemeClr val="accent2"/>
                </a:solidFill>
              </a:rPr>
              <a:t>Also known as a compound machine. </a:t>
            </a:r>
          </a:p>
          <a:p>
            <a:endParaRPr lang="en-US" dirty="0"/>
          </a:p>
          <a:p>
            <a:r>
              <a:rPr lang="en-US" sz="2800" b="1" dirty="0"/>
              <a:t>Examples of </a:t>
            </a:r>
            <a:r>
              <a:rPr lang="en-US" sz="2800" b="1" dirty="0" smtClean="0"/>
              <a:t>complex </a:t>
            </a:r>
            <a:r>
              <a:rPr lang="en-US" sz="2800" b="1" dirty="0"/>
              <a:t>machines:</a:t>
            </a:r>
          </a:p>
          <a:p>
            <a:pPr lvl="1"/>
            <a:r>
              <a:rPr lang="en-US" sz="2600" dirty="0">
                <a:solidFill>
                  <a:schemeClr val="accent2"/>
                </a:solidFill>
              </a:rPr>
              <a:t>Scissors, which use two first class levers joined at a common fulcrum</a:t>
            </a:r>
          </a:p>
          <a:p>
            <a:pPr lvl="1"/>
            <a:r>
              <a:rPr lang="en-US" sz="2600" dirty="0">
                <a:solidFill>
                  <a:schemeClr val="accent2"/>
                </a:solidFill>
              </a:rPr>
              <a:t>A car jack, which uses a lever in combination with a large </a:t>
            </a:r>
            <a:r>
              <a:rPr lang="en-US" sz="2600" dirty="0" smtClean="0">
                <a:solidFill>
                  <a:schemeClr val="accent2"/>
                </a:solidFill>
              </a:rPr>
              <a:t>screw</a:t>
            </a:r>
            <a:endParaRPr lang="en-US" sz="2600" dirty="0">
              <a:solidFill>
                <a:schemeClr val="accent2"/>
              </a:solidFill>
            </a:endParaRPr>
          </a:p>
        </p:txBody>
      </p:sp>
    </p:spTree>
    <p:extLst>
      <p:ext uri="{BB962C8B-B14F-4D97-AF65-F5344CB8AC3E}">
        <p14:creationId xmlns:p14="http://schemas.microsoft.com/office/powerpoint/2010/main" val="2755330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Why Use Simple Machines?</a:t>
            </a:r>
            <a:endParaRPr lang="en-US" dirty="0">
              <a:solidFill>
                <a:schemeClr val="tx1"/>
              </a:solidFill>
            </a:endParaRPr>
          </a:p>
        </p:txBody>
      </p:sp>
      <p:sp>
        <p:nvSpPr>
          <p:cNvPr id="4" name="TextBox 3"/>
          <p:cNvSpPr txBox="1"/>
          <p:nvPr/>
        </p:nvSpPr>
        <p:spPr>
          <a:xfrm>
            <a:off x="455228" y="2168985"/>
            <a:ext cx="8047504" cy="4154984"/>
          </a:xfrm>
          <a:prstGeom prst="rect">
            <a:avLst/>
          </a:prstGeom>
          <a:noFill/>
        </p:spPr>
        <p:txBody>
          <a:bodyPr wrap="square" rtlCol="0">
            <a:spAutoFit/>
          </a:bodyPr>
          <a:lstStyle/>
          <a:p>
            <a:r>
              <a:rPr lang="en-US" sz="2400" b="1" dirty="0" smtClean="0">
                <a:solidFill>
                  <a:schemeClr val="accent2"/>
                </a:solidFill>
              </a:rPr>
              <a:t>Since…</a:t>
            </a:r>
          </a:p>
          <a:p>
            <a:pPr algn="ctr"/>
            <a:r>
              <a:rPr lang="en-US" sz="2400" b="1" dirty="0" smtClean="0"/>
              <a:t>Work = Force x Distance</a:t>
            </a:r>
          </a:p>
          <a:p>
            <a:pPr algn="ctr"/>
            <a:endParaRPr lang="en-US" sz="2400" b="1" dirty="0">
              <a:solidFill>
                <a:schemeClr val="accent2"/>
              </a:solidFill>
            </a:endParaRPr>
          </a:p>
          <a:p>
            <a:pPr algn="ctr"/>
            <a:r>
              <a:rPr lang="en-US" sz="2400" b="1" dirty="0" smtClean="0">
                <a:solidFill>
                  <a:schemeClr val="accent2"/>
                </a:solidFill>
              </a:rPr>
              <a:t>AND overall Work of the system stays constant…</a:t>
            </a:r>
          </a:p>
          <a:p>
            <a:pPr algn="ctr"/>
            <a:endParaRPr lang="en-US" sz="2400" b="1" dirty="0">
              <a:solidFill>
                <a:schemeClr val="accent2"/>
              </a:solidFill>
            </a:endParaRPr>
          </a:p>
          <a:p>
            <a:pPr algn="ctr"/>
            <a:r>
              <a:rPr lang="en-US" sz="2400" b="1" dirty="0" smtClean="0"/>
              <a:t>If you increase the force, you decrease the distance covered</a:t>
            </a:r>
          </a:p>
          <a:p>
            <a:pPr algn="ctr"/>
            <a:endParaRPr lang="en-US" sz="1200" b="1" dirty="0">
              <a:solidFill>
                <a:schemeClr val="accent2"/>
              </a:solidFill>
            </a:endParaRPr>
          </a:p>
          <a:p>
            <a:pPr algn="ctr"/>
            <a:r>
              <a:rPr lang="en-US" sz="2400" b="1" dirty="0" smtClean="0">
                <a:solidFill>
                  <a:schemeClr val="accent2"/>
                </a:solidFill>
              </a:rPr>
              <a:t>OR</a:t>
            </a:r>
          </a:p>
          <a:p>
            <a:pPr algn="ctr"/>
            <a:endParaRPr lang="en-US" sz="1200" b="1" dirty="0">
              <a:solidFill>
                <a:schemeClr val="accent2"/>
              </a:solidFill>
            </a:endParaRPr>
          </a:p>
          <a:p>
            <a:pPr algn="ctr"/>
            <a:r>
              <a:rPr lang="en-US" sz="2400" b="1" dirty="0" smtClean="0"/>
              <a:t>If you increase the distance, you decrease the force input by the user</a:t>
            </a:r>
            <a:endParaRPr lang="en-US" sz="2400" b="1" dirty="0"/>
          </a:p>
        </p:txBody>
      </p:sp>
    </p:spTree>
    <p:extLst>
      <p:ext uri="{BB962C8B-B14F-4D97-AF65-F5344CB8AC3E}">
        <p14:creationId xmlns:p14="http://schemas.microsoft.com/office/powerpoint/2010/main" val="169451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Become an Expert: </a:t>
            </a:r>
            <a:br>
              <a:rPr lang="en-US" dirty="0" smtClean="0"/>
            </a:br>
            <a:r>
              <a:rPr lang="en-US" dirty="0" smtClean="0"/>
              <a:t>Inclined </a:t>
            </a:r>
            <a:r>
              <a:rPr lang="en-US" dirty="0" smtClean="0"/>
              <a:t>Plane</a:t>
            </a:r>
            <a:endParaRPr lang="en-US" dirty="0"/>
          </a:p>
        </p:txBody>
      </p:sp>
      <p:sp>
        <p:nvSpPr>
          <p:cNvPr id="3" name="Content Placeholder 2"/>
          <p:cNvSpPr>
            <a:spLocks noGrp="1"/>
          </p:cNvSpPr>
          <p:nvPr>
            <p:ph type="subTitle" idx="1"/>
          </p:nvPr>
        </p:nvSpPr>
        <p:spPr/>
        <p:txBody>
          <a:bodyPr>
            <a:noAutofit/>
          </a:bodyPr>
          <a:lstStyle/>
          <a:p>
            <a:pPr marL="0" indent="0">
              <a:buNone/>
            </a:pPr>
            <a:r>
              <a:rPr lang="en-US" sz="2800" b="1" dirty="0" smtClean="0">
                <a:solidFill>
                  <a:schemeClr val="accent2"/>
                </a:solidFill>
              </a:rPr>
              <a:t>What are we learning about?</a:t>
            </a:r>
            <a:endParaRPr lang="en-US" sz="2800" b="1" dirty="0">
              <a:solidFill>
                <a:schemeClr val="accent2"/>
              </a:solidFill>
            </a:endParaRPr>
          </a:p>
        </p:txBody>
      </p:sp>
    </p:spTree>
    <p:extLst>
      <p:ext uri="{BB962C8B-B14F-4D97-AF65-F5344CB8AC3E}">
        <p14:creationId xmlns:p14="http://schemas.microsoft.com/office/powerpoint/2010/main" val="3562188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an inclined plane?</a:t>
            </a:r>
            <a:endParaRPr lang="en-US" dirty="0">
              <a:solidFill>
                <a:schemeClr val="tx1"/>
              </a:solidFill>
            </a:endParaRPr>
          </a:p>
        </p:txBody>
      </p:sp>
      <p:sp>
        <p:nvSpPr>
          <p:cNvPr id="3" name="Content Placeholder 2"/>
          <p:cNvSpPr>
            <a:spLocks noGrp="1"/>
          </p:cNvSpPr>
          <p:nvPr>
            <p:ph idx="1"/>
          </p:nvPr>
        </p:nvSpPr>
        <p:spPr>
          <a:xfrm>
            <a:off x="457200" y="2404753"/>
            <a:ext cx="5463153" cy="4001984"/>
          </a:xfrm>
        </p:spPr>
        <p:txBody>
          <a:bodyPr>
            <a:normAutofit lnSpcReduction="10000"/>
          </a:bodyPr>
          <a:lstStyle/>
          <a:p>
            <a:r>
              <a:rPr lang="en-US" sz="3200" dirty="0" smtClean="0">
                <a:solidFill>
                  <a:schemeClr val="tx2">
                    <a:lumMod val="20000"/>
                    <a:lumOff val="80000"/>
                  </a:schemeClr>
                </a:solidFill>
              </a:rPr>
              <a:t>Inclined Planes multiply and redirect force</a:t>
            </a:r>
          </a:p>
          <a:p>
            <a:endParaRPr lang="en-US" sz="3200" dirty="0" smtClean="0">
              <a:solidFill>
                <a:schemeClr val="tx2">
                  <a:lumMod val="20000"/>
                  <a:lumOff val="80000"/>
                </a:schemeClr>
              </a:solidFill>
            </a:endParaRPr>
          </a:p>
          <a:p>
            <a:r>
              <a:rPr lang="en-US" sz="3200" b="1" dirty="0" smtClean="0">
                <a:solidFill>
                  <a:schemeClr val="tx2">
                    <a:lumMod val="20000"/>
                    <a:lumOff val="80000"/>
                  </a:schemeClr>
                </a:solidFill>
              </a:rPr>
              <a:t>An inclined plane turns a small input force in to a large output force by spreading the work out over more distance</a:t>
            </a:r>
            <a:endParaRPr lang="en-US" sz="2800" b="1" dirty="0">
              <a:solidFill>
                <a:schemeClr val="tx2">
                  <a:lumMod val="20000"/>
                  <a:lumOff val="80000"/>
                </a:schemeClr>
              </a:solidFill>
            </a:endParaRPr>
          </a:p>
        </p:txBody>
      </p:sp>
      <p:pic>
        <p:nvPicPr>
          <p:cNvPr id="2053" name="Picture 5" descr="C:\Users\emmorris\AppData\Local\Microsoft\Windows\Temporary Internet Files\Content.IE5\F0NFWD25\MC90023366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06111"/>
            <a:ext cx="5637578" cy="339451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emmorris\AppData\Local\Microsoft\Windows\Temporary Internet Files\Content.IE5\TJY7IBIU\MC900060181[1].wmf"/>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5920353" y="2216310"/>
            <a:ext cx="2608682" cy="3984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33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2053"/>
                                        </p:tgtEl>
                                        <p:attrNameLst>
                                          <p:attrName>ppt_x</p:attrName>
                                        </p:attrNameLst>
                                      </p:cBhvr>
                                      <p:tavLst>
                                        <p:tav tm="0">
                                          <p:val>
                                            <p:strVal val="ppt_x"/>
                                          </p:val>
                                        </p:tav>
                                        <p:tav tm="100000">
                                          <p:val>
                                            <p:strVal val="ppt_x"/>
                                          </p:val>
                                        </p:tav>
                                      </p:tavLst>
                                    </p:anim>
                                    <p:anim calcmode="lin" valueType="num">
                                      <p:cBhvr additive="base">
                                        <p:cTn id="7" dur="500"/>
                                        <p:tgtEl>
                                          <p:spTgt spid="2053"/>
                                        </p:tgtEl>
                                        <p:attrNameLst>
                                          <p:attrName>ppt_y</p:attrName>
                                        </p:attrNameLst>
                                      </p:cBhvr>
                                      <p:tavLst>
                                        <p:tav tm="0">
                                          <p:val>
                                            <p:strVal val="ppt_y"/>
                                          </p:val>
                                        </p:tav>
                                        <p:tav tm="100000">
                                          <p:val>
                                            <p:strVal val="1+ppt_h/2"/>
                                          </p:val>
                                        </p:tav>
                                      </p:tavLst>
                                    </p:anim>
                                    <p:set>
                                      <p:cBhvr>
                                        <p:cTn id="8" dur="1" fill="hold">
                                          <p:stCondLst>
                                            <p:cond delay="499"/>
                                          </p:stCondLst>
                                        </p:cTn>
                                        <p:tgtEl>
                                          <p:spTgt spid="2053"/>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Inclined Plane Family</a:t>
            </a:r>
            <a:endParaRPr lang="en-US" dirty="0">
              <a:solidFill>
                <a:schemeClr val="tx1"/>
              </a:solidFill>
            </a:endParaRPr>
          </a:p>
        </p:txBody>
      </p:sp>
      <p:sp>
        <p:nvSpPr>
          <p:cNvPr id="3" name="Content Placeholder 2"/>
          <p:cNvSpPr>
            <a:spLocks noGrp="1"/>
          </p:cNvSpPr>
          <p:nvPr>
            <p:ph idx="1"/>
          </p:nvPr>
        </p:nvSpPr>
        <p:spPr>
          <a:xfrm>
            <a:off x="377190" y="1796150"/>
            <a:ext cx="8320653" cy="4800600"/>
          </a:xfrm>
        </p:spPr>
        <p:txBody>
          <a:bodyPr>
            <a:normAutofit/>
          </a:bodyPr>
          <a:lstStyle/>
          <a:p>
            <a:r>
              <a:rPr lang="en-US" sz="3200" dirty="0" smtClean="0"/>
              <a:t>A </a:t>
            </a:r>
            <a:r>
              <a:rPr lang="en-US" sz="3200" b="1" dirty="0">
                <a:solidFill>
                  <a:schemeClr val="accent2">
                    <a:lumMod val="40000"/>
                    <a:lumOff val="60000"/>
                  </a:schemeClr>
                </a:solidFill>
              </a:rPr>
              <a:t>screw</a:t>
            </a:r>
            <a:r>
              <a:rPr lang="en-US" sz="3200" b="1" dirty="0"/>
              <a:t> </a:t>
            </a:r>
            <a:r>
              <a:rPr lang="en-US" sz="3200" dirty="0"/>
              <a:t>is an inclined plane wrapped around a </a:t>
            </a:r>
            <a:r>
              <a:rPr lang="en-US" sz="3200" dirty="0" smtClean="0"/>
              <a:t>cylinder</a:t>
            </a:r>
          </a:p>
          <a:p>
            <a:pPr marL="3657600" lvl="1" indent="-285750"/>
            <a:r>
              <a:rPr lang="en-US" sz="2800" dirty="0" smtClean="0"/>
              <a:t>Screws require </a:t>
            </a:r>
            <a:r>
              <a:rPr lang="en-US" sz="2800" dirty="0" smtClean="0">
                <a:solidFill>
                  <a:schemeClr val="accent1"/>
                </a:solidFill>
              </a:rPr>
              <a:t>less force </a:t>
            </a:r>
            <a:r>
              <a:rPr lang="en-US" sz="2800" dirty="0" smtClean="0"/>
              <a:t>to insert than nails, but you cover </a:t>
            </a:r>
            <a:r>
              <a:rPr lang="en-US" sz="2800" dirty="0" smtClean="0">
                <a:solidFill>
                  <a:schemeClr val="accent1"/>
                </a:solidFill>
              </a:rPr>
              <a:t>more distance </a:t>
            </a:r>
            <a:r>
              <a:rPr lang="en-US" sz="2800" dirty="0" smtClean="0"/>
              <a:t>because you have to twist it so many times</a:t>
            </a:r>
            <a:endParaRPr lang="en-US" sz="2800" dirty="0"/>
          </a:p>
          <a:p>
            <a:endParaRPr lang="en-US" sz="2800" b="1" dirty="0"/>
          </a:p>
        </p:txBody>
      </p:sp>
      <p:pic>
        <p:nvPicPr>
          <p:cNvPr id="1027" name="Picture 3" descr="C:\Users\emmorris\AppData\Local\Microsoft\Windows\Temporary Internet Files\Content.IE5\QR28OW23\MC900361774[1].wmf"/>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77190" y="3342459"/>
            <a:ext cx="3116638" cy="3069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042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53536"/>
            <a:ext cx="8229600" cy="1143000"/>
          </a:xfrm>
        </p:spPr>
        <p:txBody>
          <a:bodyPr/>
          <a:lstStyle/>
          <a:p>
            <a:r>
              <a:rPr lang="en-US" dirty="0" smtClean="0">
                <a:solidFill>
                  <a:schemeClr val="tx1"/>
                </a:solidFill>
              </a:rPr>
              <a:t>The Inclined Plane Family</a:t>
            </a:r>
            <a:endParaRPr lang="en-US" dirty="0">
              <a:solidFill>
                <a:schemeClr val="tx1"/>
              </a:solidFill>
            </a:endParaRPr>
          </a:p>
        </p:txBody>
      </p:sp>
      <p:sp>
        <p:nvSpPr>
          <p:cNvPr id="3" name="Content Placeholder 2"/>
          <p:cNvSpPr>
            <a:spLocks noGrp="1"/>
          </p:cNvSpPr>
          <p:nvPr>
            <p:ph idx="1"/>
          </p:nvPr>
        </p:nvSpPr>
        <p:spPr>
          <a:xfrm>
            <a:off x="513020" y="2280062"/>
            <a:ext cx="5442010" cy="4120738"/>
          </a:xfrm>
        </p:spPr>
        <p:txBody>
          <a:bodyPr>
            <a:normAutofit fontScale="92500" lnSpcReduction="20000"/>
          </a:bodyPr>
          <a:lstStyle/>
          <a:p>
            <a:r>
              <a:rPr lang="en-US" sz="2800" dirty="0" smtClean="0"/>
              <a:t>A </a:t>
            </a:r>
            <a:r>
              <a:rPr lang="en-US" sz="2800" b="1" dirty="0" smtClean="0">
                <a:solidFill>
                  <a:schemeClr val="accent2">
                    <a:lumMod val="40000"/>
                    <a:lumOff val="60000"/>
                  </a:schemeClr>
                </a:solidFill>
              </a:rPr>
              <a:t>wedge</a:t>
            </a:r>
            <a:r>
              <a:rPr lang="en-US" sz="2800" dirty="0" smtClean="0"/>
              <a:t> is a modified incline plane</a:t>
            </a:r>
          </a:p>
          <a:p>
            <a:pPr lvl="1"/>
            <a:r>
              <a:rPr lang="en-US" sz="2600" dirty="0" smtClean="0"/>
              <a:t>Used to change direction of a force</a:t>
            </a:r>
          </a:p>
          <a:p>
            <a:pPr lvl="1"/>
            <a:endParaRPr lang="en-US" sz="1700" dirty="0" smtClean="0"/>
          </a:p>
          <a:p>
            <a:pPr lvl="1"/>
            <a:r>
              <a:rPr lang="en-US" sz="2600" dirty="0" smtClean="0"/>
              <a:t>Allows you to apply a force down onto the wedge and redirects to force to the sides</a:t>
            </a:r>
          </a:p>
          <a:p>
            <a:pPr lvl="2"/>
            <a:r>
              <a:rPr lang="en-US" sz="2400" dirty="0" smtClean="0"/>
              <a:t>Ex: an ax splitting wood</a:t>
            </a:r>
          </a:p>
          <a:p>
            <a:pPr lvl="2"/>
            <a:endParaRPr lang="en-US" sz="1600" dirty="0" smtClean="0"/>
          </a:p>
          <a:p>
            <a:r>
              <a:rPr lang="en-US" sz="1800" dirty="0" smtClean="0">
                <a:solidFill>
                  <a:schemeClr val="accent6">
                    <a:lumMod val="40000"/>
                    <a:lumOff val="60000"/>
                  </a:schemeClr>
                </a:solidFill>
              </a:rPr>
              <a:t>Note: cheese is not really an example of an inclined plane, unless you use it as a ramp</a:t>
            </a:r>
          </a:p>
        </p:txBody>
      </p:sp>
      <p:pic>
        <p:nvPicPr>
          <p:cNvPr id="5" name="Picture 2" descr="C:\Users\emmorris\AppData\Local\Microsoft\Windows\Temporary Internet Files\Content.IE5\F0NFWD25\MC900238649[1].wmf"/>
          <p:cNvPicPr>
            <a:picLocks noChangeAspect="1" noChangeArrowheads="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7325597" y="193734"/>
            <a:ext cx="1418650" cy="11215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emmorris\AppData\Local\Microsoft\Windows\Temporary Internet Files\Content.IE5\F0NFWD25\MC900330392[1].wmf"/>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08444" y="2538772"/>
            <a:ext cx="3235556" cy="347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9778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4436</TotalTime>
  <Words>957</Words>
  <Application>Microsoft Office PowerPoint</Application>
  <PresentationFormat>On-screen Show (4:3)</PresentationFormat>
  <Paragraphs>129</Paragraphs>
  <Slides>21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Century Gothic</vt:lpstr>
      <vt:lpstr>Courier New</vt:lpstr>
      <vt:lpstr>Wingdings 2</vt:lpstr>
      <vt:lpstr>Quotable</vt:lpstr>
      <vt:lpstr>Today’s Objectives</vt:lpstr>
      <vt:lpstr>What is a simple machine?</vt:lpstr>
      <vt:lpstr>Example of a Simple Machine</vt:lpstr>
      <vt:lpstr>What is a Complex Machine?</vt:lpstr>
      <vt:lpstr>Why Use Simple Machines?</vt:lpstr>
      <vt:lpstr>Become an Expert:  Inclined Plane</vt:lpstr>
      <vt:lpstr>What is an inclined plane?</vt:lpstr>
      <vt:lpstr>The Inclined Plane Family</vt:lpstr>
      <vt:lpstr>The Inclined Plane Family</vt:lpstr>
      <vt:lpstr>Become an Expert:  Pulley</vt:lpstr>
      <vt:lpstr>Pulleys</vt:lpstr>
      <vt:lpstr>Fixed Pulleys</vt:lpstr>
      <vt:lpstr>Non-Fixed Pulleys</vt:lpstr>
      <vt:lpstr>Pulleys</vt:lpstr>
      <vt:lpstr>“Real Life” Examples</vt:lpstr>
      <vt:lpstr>Become an Expert:  Lever</vt:lpstr>
      <vt:lpstr>The Lever Family</vt:lpstr>
      <vt:lpstr>First-Class Levers</vt:lpstr>
      <vt:lpstr>Second-Class Levers</vt:lpstr>
      <vt:lpstr>Third-Class Levers</vt:lpstr>
      <vt:lpstr>Examples of Levers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Shelby Ruge</dc:creator>
  <cp:lastModifiedBy>MEGAN KOVACH</cp:lastModifiedBy>
  <cp:revision>45</cp:revision>
  <dcterms:created xsi:type="dcterms:W3CDTF">2014-03-24T02:33:56Z</dcterms:created>
  <dcterms:modified xsi:type="dcterms:W3CDTF">2015-12-16T00:06:51Z</dcterms:modified>
</cp:coreProperties>
</file>