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9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KOVACH" initials="MK" lastIdx="1" clrIdx="0">
    <p:extLst>
      <p:ext uri="{19B8F6BF-5375-455C-9EA6-DF929625EA0E}">
        <p15:presenceInfo xmlns:p15="http://schemas.microsoft.com/office/powerpoint/2012/main" userId="S-1-5-21-1447983856-1177053685-3130289870-129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9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495E7-A097-4C1D-BEC3-8D124EFE328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49DE-B87D-4A40-A554-D6845557E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we3kdsVZf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dirty="0"/>
              <a:t>Atomic </a:t>
            </a:r>
            <a:r>
              <a:rPr lang="en-US" altLang="en-US" sz="4800" dirty="0" smtClean="0"/>
              <a:t>Structure</a:t>
            </a:r>
            <a:endParaRPr lang="en-US" alt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Periodic Table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eriodic table of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-10205"/>
            <a:ext cx="11919857" cy="67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422141" y="415926"/>
            <a:ext cx="80010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What Is in an Atom?</a:t>
            </a:r>
          </a:p>
        </p:txBody>
      </p:sp>
      <p:sp>
        <p:nvSpPr>
          <p:cNvPr id="9554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22141" y="1350962"/>
            <a:ext cx="7091179" cy="4527324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altLang="en-US" b="1" u="sng" dirty="0" smtClean="0"/>
              <a:t>Definition</a:t>
            </a:r>
            <a:r>
              <a:rPr lang="en-US" altLang="en-US" dirty="0" smtClean="0"/>
              <a:t>: An atom is the smallest unit of an element. An atom is made up of three subatomic particles. </a:t>
            </a:r>
          </a:p>
          <a:p>
            <a:pPr marL="0" indent="0">
              <a:buNone/>
            </a:pPr>
            <a:endParaRPr lang="en-US" altLang="en-US" b="1" dirty="0" smtClean="0"/>
          </a:p>
          <a:p>
            <a:pPr marL="0" indent="0">
              <a:buNone/>
            </a:pPr>
            <a:r>
              <a:rPr lang="en-US" altLang="en-US" b="1" dirty="0" smtClean="0"/>
              <a:t>Comprised </a:t>
            </a:r>
            <a:r>
              <a:rPr lang="en-US" altLang="en-US" b="1" dirty="0"/>
              <a:t>to two main parts</a:t>
            </a:r>
          </a:p>
          <a:p>
            <a:pPr lvl="1"/>
            <a:r>
              <a:rPr lang="en-US" altLang="en-US" sz="2800" b="1" dirty="0">
                <a:solidFill>
                  <a:schemeClr val="accent1"/>
                </a:solidFill>
              </a:rPr>
              <a:t>Nucleus </a:t>
            </a:r>
            <a:r>
              <a:rPr lang="en-US" altLang="en-US" sz="2800" b="1" dirty="0"/>
              <a:t>– center portion containing protons and </a:t>
            </a:r>
            <a:r>
              <a:rPr lang="en-US" altLang="en-US" sz="2800" b="1" dirty="0" smtClean="0"/>
              <a:t>neutrons. </a:t>
            </a:r>
          </a:p>
          <a:p>
            <a:pPr lvl="2"/>
            <a:r>
              <a:rPr lang="en-US" altLang="en-US" b="1" dirty="0" smtClean="0"/>
              <a:t>Contains Protons and Neutrons</a:t>
            </a:r>
            <a:endParaRPr lang="en-US" altLang="en-US" b="1" dirty="0"/>
          </a:p>
          <a:p>
            <a:pPr lvl="1"/>
            <a:r>
              <a:rPr lang="en-US" altLang="en-US" sz="2800" b="1" dirty="0">
                <a:solidFill>
                  <a:schemeClr val="accent1"/>
                </a:solidFill>
              </a:rPr>
              <a:t>Electron Cloud </a:t>
            </a:r>
            <a:r>
              <a:rPr lang="en-US" altLang="en-US" sz="2800" b="1" dirty="0"/>
              <a:t>– outside orbitals where electrons surround the nucleus. </a:t>
            </a:r>
            <a:endParaRPr lang="en-US" altLang="en-US" sz="2800" b="1" dirty="0" smtClean="0"/>
          </a:p>
          <a:p>
            <a:pPr lvl="2"/>
            <a:r>
              <a:rPr lang="en-US" altLang="en-US" b="1" dirty="0" smtClean="0"/>
              <a:t>Contains Electrons</a:t>
            </a:r>
            <a:endParaRPr lang="en-US" altLang="en-US" b="1" dirty="0"/>
          </a:p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None/>
            </a:pPr>
            <a:endParaRPr lang="en-US" altLang="en-US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715000" y="42672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pic>
        <p:nvPicPr>
          <p:cNvPr id="2050" name="Picture 2" descr="Image result for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2124822"/>
            <a:ext cx="5559425" cy="29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2" y="1"/>
            <a:ext cx="10515600" cy="1325563"/>
          </a:xfrm>
        </p:spPr>
        <p:txBody>
          <a:bodyPr/>
          <a:lstStyle/>
          <a:p>
            <a:r>
              <a:rPr lang="en-US" b="1" dirty="0" smtClean="0"/>
              <a:t>Subatomic Particles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41" y="1156494"/>
            <a:ext cx="11362030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dirty="0" smtClean="0"/>
              <a:t>The </a:t>
            </a:r>
            <a:r>
              <a:rPr lang="en-US" altLang="en-US" dirty="0" smtClean="0"/>
              <a:t>subatomic </a:t>
            </a:r>
            <a:r>
              <a:rPr lang="en-US" altLang="en-US" dirty="0"/>
              <a:t>particles are distinguished </a:t>
            </a:r>
            <a:r>
              <a:rPr lang="en-US" altLang="en-US" dirty="0" smtClean="0"/>
              <a:t>by</a:t>
            </a:r>
            <a:r>
              <a:rPr lang="en-US" altLang="en-US" dirty="0"/>
              <a:t> </a:t>
            </a:r>
            <a:r>
              <a:rPr lang="en-US" altLang="en-US" dirty="0" smtClean="0"/>
              <a:t>their </a:t>
            </a:r>
            <a:r>
              <a:rPr lang="en-US" altLang="en-US" u="sng" dirty="0" smtClean="0"/>
              <a:t>charge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mass</a:t>
            </a:r>
            <a:r>
              <a:rPr lang="en-US" altLang="en-US" dirty="0" smtClean="0"/>
              <a:t>, and </a:t>
            </a:r>
            <a:r>
              <a:rPr lang="en-US" altLang="en-US" u="sng" dirty="0" smtClean="0"/>
              <a:t>location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dirty="0" smtClean="0"/>
              <a:t>Each has a different “job” to do with respect to its structure. </a:t>
            </a:r>
            <a:endParaRPr lang="en-US" alt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05761"/>
              </p:ext>
            </p:extLst>
          </p:nvPr>
        </p:nvGraphicFramePr>
        <p:xfrm>
          <a:off x="422141" y="2654922"/>
          <a:ext cx="11362030" cy="285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296"/>
                <a:gridCol w="2021983"/>
                <a:gridCol w="978794"/>
                <a:gridCol w="1159099"/>
                <a:gridCol w="5756858"/>
              </a:tblGrid>
              <a:tr h="6011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“Job”</a:t>
                      </a:r>
                      <a:endParaRPr lang="en-US" sz="2000" dirty="0"/>
                    </a:p>
                  </a:txBody>
                  <a:tcPr/>
                </a:tc>
              </a:tr>
              <a:tr h="7932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~1amu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Determines identity of element</a:t>
                      </a:r>
                      <a:endParaRPr lang="en-US" sz="2400" dirty="0"/>
                    </a:p>
                  </a:txBody>
                  <a:tcPr/>
                </a:tc>
              </a:tr>
              <a:tr h="7727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Neutrons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~1amu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Supplies proper mass to hold nucleus together</a:t>
                      </a:r>
                      <a:endParaRPr lang="en-US" sz="2400" dirty="0"/>
                    </a:p>
                  </a:txBody>
                  <a:tcPr/>
                </a:tc>
              </a:tr>
              <a:tr h="6355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 Cloud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amu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Determines bonding and reactivity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3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94" y="178089"/>
            <a:ext cx="10515600" cy="13255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Empty Space! </a:t>
            </a:r>
            <a:endParaRPr lang="en-US" altLang="en-US" b="1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5" y="1503652"/>
            <a:ext cx="3733800" cy="48327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Atoms are mostly empty space…. Seriously!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Proper Proportioned Giant Atom of Science!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69" y="0"/>
            <a:ext cx="7696917" cy="77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6" y="466444"/>
            <a:ext cx="80010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Atomic Number</a:t>
            </a:r>
            <a:endParaRPr lang="en-US" altLang="en-US" i="1" dirty="0" smtClean="0"/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321" y="1266729"/>
            <a:ext cx="7197457" cy="506185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</a:pPr>
            <a:r>
              <a:rPr lang="en-US" altLang="en-US" sz="3600" b="1" u="sng" dirty="0" smtClean="0"/>
              <a:t>Definition:</a:t>
            </a:r>
            <a:r>
              <a:rPr lang="en-US" altLang="en-US" sz="3600" dirty="0" smtClean="0"/>
              <a:t> </a:t>
            </a:r>
            <a:r>
              <a:rPr lang="en-US" altLang="en-US" sz="3200" dirty="0"/>
              <a:t>T</a:t>
            </a:r>
            <a:r>
              <a:rPr lang="en-US" altLang="en-US" sz="3200" dirty="0" smtClean="0"/>
              <a:t>he </a:t>
            </a:r>
            <a:r>
              <a:rPr lang="en-US" altLang="en-US" sz="3200" dirty="0"/>
              <a:t>number of protons in the nucleus of an atom. 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en-US" sz="3200" dirty="0"/>
              <a:t>	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en-US" sz="3200" dirty="0" smtClean="0"/>
              <a:t> </a:t>
            </a:r>
            <a:r>
              <a:rPr lang="en-US" altLang="en-US" sz="3200" dirty="0" smtClean="0"/>
              <a:t> The </a:t>
            </a:r>
            <a:r>
              <a:rPr lang="en-US" altLang="en-US" sz="3200" dirty="0"/>
              <a:t>number of Protons identify the atom. Change the atomic number and you have a new element!</a:t>
            </a:r>
          </a:p>
        </p:txBody>
      </p:sp>
      <p:sp>
        <p:nvSpPr>
          <p:cNvPr id="7172" name="Freeform 3"/>
          <p:cNvSpPr>
            <a:spLocks/>
          </p:cNvSpPr>
          <p:nvPr/>
        </p:nvSpPr>
        <p:spPr bwMode="auto">
          <a:xfrm>
            <a:off x="4784726" y="2587625"/>
            <a:ext cx="3175" cy="0"/>
          </a:xfrm>
          <a:custGeom>
            <a:avLst/>
            <a:gdLst>
              <a:gd name="T0" fmla="*/ 0 w 2647"/>
              <a:gd name="T1" fmla="*/ 0 h 1"/>
              <a:gd name="T2" fmla="*/ 4566 w 2647"/>
              <a:gd name="T3" fmla="*/ 0 h 1"/>
              <a:gd name="T4" fmla="*/ 0 60000 65536"/>
              <a:gd name="T5" fmla="*/ 0 60000 65536"/>
              <a:gd name="T6" fmla="*/ 0 w 2647"/>
              <a:gd name="T7" fmla="*/ 0 h 1"/>
              <a:gd name="T8" fmla="*/ 2647 w 2647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7" h="1">
                <a:moveTo>
                  <a:pt x="0" y="0"/>
                </a:moveTo>
                <a:lnTo>
                  <a:pt x="2646" y="0"/>
                </a:lnTo>
                <a:lnTo>
                  <a:pt x="0" y="0"/>
                </a:lnTo>
                <a:close/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4"/>
          <p:cNvSpPr>
            <a:spLocks/>
          </p:cNvSpPr>
          <p:nvPr/>
        </p:nvSpPr>
        <p:spPr bwMode="auto">
          <a:xfrm>
            <a:off x="4784726" y="2587625"/>
            <a:ext cx="3175" cy="0"/>
          </a:xfrm>
          <a:custGeom>
            <a:avLst/>
            <a:gdLst>
              <a:gd name="T0" fmla="*/ 0 w 2647"/>
              <a:gd name="T1" fmla="*/ 0 h 1"/>
              <a:gd name="T2" fmla="*/ 4566 w 2647"/>
              <a:gd name="T3" fmla="*/ 0 h 1"/>
              <a:gd name="T4" fmla="*/ 0 60000 65536"/>
              <a:gd name="T5" fmla="*/ 0 60000 65536"/>
              <a:gd name="T6" fmla="*/ 0 w 2647"/>
              <a:gd name="T7" fmla="*/ 0 h 1"/>
              <a:gd name="T8" fmla="*/ 2647 w 2647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7" h="1">
                <a:moveTo>
                  <a:pt x="0" y="0"/>
                </a:moveTo>
                <a:lnTo>
                  <a:pt x="2646" y="0"/>
                </a:lnTo>
                <a:lnTo>
                  <a:pt x="0" y="0"/>
                </a:lnTo>
                <a:close/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eriodic table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84" y="1472790"/>
            <a:ext cx="3369663" cy="33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9083116" y="1996225"/>
            <a:ext cx="1403797" cy="591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Average Atomic Mass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7147" y="1437005"/>
            <a:ext cx="105156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/>
              <a:t>The average </a:t>
            </a:r>
            <a:r>
              <a:rPr lang="en-US" altLang="en-US" sz="3200" dirty="0"/>
              <a:t>mass of all the atoms that make up this element. </a:t>
            </a:r>
          </a:p>
          <a:p>
            <a:pPr marL="0" indent="0" eaLnBrk="1" hangingPunct="1">
              <a:buNone/>
            </a:pPr>
            <a:endParaRPr lang="en-US" altLang="en-US" sz="3200" dirty="0" smtClean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sz="32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418" y="2183923"/>
            <a:ext cx="6160020" cy="3604419"/>
          </a:xfrm>
          <a:prstGeom prst="rect">
            <a:avLst/>
          </a:prstGeom>
        </p:spPr>
      </p:pic>
      <p:pic>
        <p:nvPicPr>
          <p:cNvPr id="2050" name="Picture 2" descr="Image result for silver periodic table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7" y="2183924"/>
            <a:ext cx="4371023" cy="43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39447" y="5557384"/>
            <a:ext cx="3518253" cy="9550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Mass Number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783" y="1690688"/>
            <a:ext cx="5935218" cy="553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/>
              <a:t>The mass number equals the total number of subatomic particles in the nucleus</a:t>
            </a:r>
            <a:r>
              <a:rPr lang="en-US" altLang="en-US" sz="4000" dirty="0" smtClean="0"/>
              <a:t>.</a:t>
            </a:r>
          </a:p>
          <a:p>
            <a:pPr marL="0" indent="0">
              <a:buNone/>
            </a:pPr>
            <a:endParaRPr lang="en-US" altLang="en-US" sz="3600" b="1" dirty="0" smtClean="0">
              <a:solidFill>
                <a:schemeClr val="accent1"/>
              </a:solidFill>
            </a:endParaRPr>
          </a:p>
          <a:p>
            <a:endParaRPr lang="en-US" altLang="en-US" sz="32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Image result for nucleus of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02" y="365125"/>
            <a:ext cx="6118098" cy="509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491" y="5534561"/>
            <a:ext cx="1119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/>
              <a:t> </a:t>
            </a:r>
            <a:r>
              <a:rPr lang="en-US" altLang="en-US" sz="4000" b="1" dirty="0"/>
              <a:t>#Protons + #Neutrons = Mass Number</a:t>
            </a:r>
            <a:endParaRPr lang="en-US" altLang="en-US" sz="54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06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211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Atomic Structure</vt:lpstr>
      <vt:lpstr>Periodic Table of Elements</vt:lpstr>
      <vt:lpstr>What Is in an Atom?</vt:lpstr>
      <vt:lpstr>Subatomic Particles</vt:lpstr>
      <vt:lpstr>Empty Space! </vt:lpstr>
      <vt:lpstr>Atomic Number</vt:lpstr>
      <vt:lpstr>Average Atomic Mass</vt:lpstr>
      <vt:lpstr>Mass Number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</dc:title>
  <dc:creator>MEGAN KOVACH</dc:creator>
  <cp:lastModifiedBy>MEGAN KOVACH</cp:lastModifiedBy>
  <cp:revision>31</cp:revision>
  <dcterms:created xsi:type="dcterms:W3CDTF">2016-08-20T15:22:43Z</dcterms:created>
  <dcterms:modified xsi:type="dcterms:W3CDTF">2017-01-31T00:35:50Z</dcterms:modified>
</cp:coreProperties>
</file>