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handoutMasterIdLst>
    <p:handoutMasterId r:id="rId19"/>
  </p:handoutMasterIdLst>
  <p:sldIdLst>
    <p:sldId id="256" r:id="rId2"/>
    <p:sldId id="309" r:id="rId3"/>
    <p:sldId id="258" r:id="rId4"/>
    <p:sldId id="259" r:id="rId5"/>
    <p:sldId id="311" r:id="rId6"/>
    <p:sldId id="260" r:id="rId7"/>
    <p:sldId id="312" r:id="rId8"/>
    <p:sldId id="310" r:id="rId9"/>
    <p:sldId id="286" r:id="rId10"/>
    <p:sldId id="262" r:id="rId11"/>
    <p:sldId id="288" r:id="rId12"/>
    <p:sldId id="289" r:id="rId13"/>
    <p:sldId id="290" r:id="rId14"/>
    <p:sldId id="264" r:id="rId15"/>
    <p:sldId id="276" r:id="rId16"/>
    <p:sldId id="277" r:id="rId17"/>
    <p:sldId id="284"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2" autoAdjust="0"/>
    <p:restoredTop sz="94751" autoAdjust="0"/>
  </p:normalViewPr>
  <p:slideViewPr>
    <p:cSldViewPr>
      <p:cViewPr varScale="1">
        <p:scale>
          <a:sx n="70" d="100"/>
          <a:sy n="70" d="100"/>
        </p:scale>
        <p:origin x="13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smtClean="0"/>
            </a:lvl1pPr>
          </a:lstStyle>
          <a:p>
            <a:pPr>
              <a:defRPr/>
            </a:pPr>
            <a:endParaRPr lang="en-US"/>
          </a:p>
        </p:txBody>
      </p:sp>
      <p:sp>
        <p:nvSpPr>
          <p:cNvPr id="6349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smtClean="0"/>
            </a:lvl1pPr>
          </a:lstStyle>
          <a:p>
            <a:pPr>
              <a:defRPr/>
            </a:pPr>
            <a:endParaRPr lang="en-US"/>
          </a:p>
        </p:txBody>
      </p:sp>
      <p:sp>
        <p:nvSpPr>
          <p:cNvPr id="6349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smtClean="0"/>
            </a:lvl1pPr>
          </a:lstStyle>
          <a:p>
            <a:pPr>
              <a:defRPr/>
            </a:pPr>
            <a:endParaRPr lang="en-US"/>
          </a:p>
        </p:txBody>
      </p:sp>
      <p:sp>
        <p:nvSpPr>
          <p:cNvPr id="6349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vl1pPr>
          </a:lstStyle>
          <a:p>
            <a:pPr>
              <a:defRPr/>
            </a:pPr>
            <a:fld id="{5E3B6D8B-D743-4EAC-B269-A98E612653A0}" type="slidenum">
              <a:rPr lang="en-US"/>
              <a:pPr>
                <a:defRPr/>
              </a:pPr>
              <a:t>‹#›</a:t>
            </a:fld>
            <a:endParaRPr lang="en-US"/>
          </a:p>
        </p:txBody>
      </p:sp>
    </p:spTree>
    <p:extLst>
      <p:ext uri="{BB962C8B-B14F-4D97-AF65-F5344CB8AC3E}">
        <p14:creationId xmlns:p14="http://schemas.microsoft.com/office/powerpoint/2010/main" val="1700589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682707-D48E-4CD9-9533-E0612A740CF8}" type="slidenum">
              <a:rPr lang="en-US" smtClean="0"/>
              <a:pPr>
                <a:defRPr/>
              </a:pPr>
              <a:t>‹#›</a:t>
            </a:fld>
            <a:endParaRPr lang="en-US"/>
          </a:p>
        </p:txBody>
      </p:sp>
    </p:spTree>
    <p:extLst>
      <p:ext uri="{BB962C8B-B14F-4D97-AF65-F5344CB8AC3E}">
        <p14:creationId xmlns:p14="http://schemas.microsoft.com/office/powerpoint/2010/main" val="4088918462"/>
      </p:ext>
    </p:extLst>
  </p:cSld>
  <p:clrMapOvr>
    <a:masterClrMapping/>
  </p:clrMapOvr>
  <p:transition>
    <p:split orient="ver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881F641-C6A6-4067-82B7-17AB763BEC18}" type="slidenum">
              <a:rPr lang="en-US" smtClean="0"/>
              <a:pPr>
                <a:defRPr/>
              </a:pPr>
              <a:t>‹#›</a:t>
            </a:fld>
            <a:endParaRPr lang="en-US"/>
          </a:p>
        </p:txBody>
      </p:sp>
    </p:spTree>
    <p:extLst>
      <p:ext uri="{BB962C8B-B14F-4D97-AF65-F5344CB8AC3E}">
        <p14:creationId xmlns:p14="http://schemas.microsoft.com/office/powerpoint/2010/main" val="2072810057"/>
      </p:ext>
    </p:extLst>
  </p:cSld>
  <p:clrMapOvr>
    <a:masterClrMapping/>
  </p:clrMapOvr>
  <p:transition>
    <p:split orient="vert"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9DBD790-5B42-40F0-816C-912E275C1851}" type="slidenum">
              <a:rPr lang="en-US" smtClean="0"/>
              <a:pPr>
                <a:defRPr/>
              </a:pPr>
              <a:t>‹#›</a:t>
            </a:fld>
            <a:endParaRPr lang="en-US"/>
          </a:p>
        </p:txBody>
      </p:sp>
    </p:spTree>
    <p:extLst>
      <p:ext uri="{BB962C8B-B14F-4D97-AF65-F5344CB8AC3E}">
        <p14:creationId xmlns:p14="http://schemas.microsoft.com/office/powerpoint/2010/main" val="3711474001"/>
      </p:ext>
    </p:extLst>
  </p:cSld>
  <p:clrMapOvr>
    <a:masterClrMapping/>
  </p:clrMapOvr>
  <p:transition>
    <p:split orient="vert"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CDED6EF-ED82-4F15-8BEC-AA5B42C8C5FF}" type="slidenum">
              <a:rPr lang="en-US" smtClean="0"/>
              <a:pPr>
                <a:defRPr/>
              </a:pPr>
              <a:t>‹#›</a:t>
            </a:fld>
            <a:endParaRPr lang="en-US"/>
          </a:p>
        </p:txBody>
      </p:sp>
    </p:spTree>
    <p:extLst>
      <p:ext uri="{BB962C8B-B14F-4D97-AF65-F5344CB8AC3E}">
        <p14:creationId xmlns:p14="http://schemas.microsoft.com/office/powerpoint/2010/main" val="3256272890"/>
      </p:ext>
    </p:extLst>
  </p:cSld>
  <p:clrMapOvr>
    <a:masterClrMapping/>
  </p:clrMapOvr>
  <p:transition>
    <p:split orient="vert"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D361F46-640C-468D-8F09-3D0D4EE54689}" type="slidenum">
              <a:rPr lang="en-US" smtClean="0"/>
              <a:pPr>
                <a:defRPr/>
              </a:pPr>
              <a:t>‹#›</a:t>
            </a:fld>
            <a:endParaRPr lang="en-US"/>
          </a:p>
        </p:txBody>
      </p:sp>
    </p:spTree>
    <p:extLst>
      <p:ext uri="{BB962C8B-B14F-4D97-AF65-F5344CB8AC3E}">
        <p14:creationId xmlns:p14="http://schemas.microsoft.com/office/powerpoint/2010/main" val="1840392121"/>
      </p:ext>
    </p:extLst>
  </p:cSld>
  <p:clrMapOvr>
    <a:masterClrMapping/>
  </p:clrMapOvr>
  <p:transition>
    <p:split orient="vert"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5C64B5A-AC45-4967-A82B-06DB8D291FB5}" type="slidenum">
              <a:rPr lang="en-US" smtClean="0"/>
              <a:pPr>
                <a:defRPr/>
              </a:pPr>
              <a:t>‹#›</a:t>
            </a:fld>
            <a:endParaRPr lang="en-US"/>
          </a:p>
        </p:txBody>
      </p:sp>
    </p:spTree>
    <p:extLst>
      <p:ext uri="{BB962C8B-B14F-4D97-AF65-F5344CB8AC3E}">
        <p14:creationId xmlns:p14="http://schemas.microsoft.com/office/powerpoint/2010/main" val="3771571260"/>
      </p:ext>
    </p:extLst>
  </p:cSld>
  <p:clrMapOvr>
    <a:masterClrMapping/>
  </p:clrMapOvr>
  <p:transition>
    <p:split orient="vert"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1257550-F8C2-4A58-A37D-36A01D34CC39}" type="slidenum">
              <a:rPr lang="en-US" smtClean="0"/>
              <a:pPr>
                <a:defRPr/>
              </a:pPr>
              <a:t>‹#›</a:t>
            </a:fld>
            <a:endParaRPr lang="en-US"/>
          </a:p>
        </p:txBody>
      </p:sp>
    </p:spTree>
    <p:extLst>
      <p:ext uri="{BB962C8B-B14F-4D97-AF65-F5344CB8AC3E}">
        <p14:creationId xmlns:p14="http://schemas.microsoft.com/office/powerpoint/2010/main" val="4063183090"/>
      </p:ext>
    </p:extLst>
  </p:cSld>
  <p:clrMapOvr>
    <a:masterClrMapping/>
  </p:clrMapOvr>
  <p:transition>
    <p:split orient="vert"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5D969EC-95DC-44FD-BA2F-B42A539A542B}" type="slidenum">
              <a:rPr lang="en-US" smtClean="0"/>
              <a:pPr>
                <a:defRPr/>
              </a:pPr>
              <a:t>‹#›</a:t>
            </a:fld>
            <a:endParaRPr lang="en-US"/>
          </a:p>
        </p:txBody>
      </p:sp>
    </p:spTree>
    <p:extLst>
      <p:ext uri="{BB962C8B-B14F-4D97-AF65-F5344CB8AC3E}">
        <p14:creationId xmlns:p14="http://schemas.microsoft.com/office/powerpoint/2010/main" val="524442202"/>
      </p:ext>
    </p:extLst>
  </p:cSld>
  <p:clrMapOvr>
    <a:masterClrMapping/>
  </p:clrMapOvr>
  <p:transition>
    <p:split orient="vert"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5A69E7-F4EA-4712-9EBD-8A09111EF448}" type="slidenum">
              <a:rPr lang="en-US" smtClean="0"/>
              <a:pPr>
                <a:defRPr/>
              </a:pPr>
              <a:t>‹#›</a:t>
            </a:fld>
            <a:endParaRPr lang="en-US"/>
          </a:p>
        </p:txBody>
      </p:sp>
    </p:spTree>
    <p:extLst>
      <p:ext uri="{BB962C8B-B14F-4D97-AF65-F5344CB8AC3E}">
        <p14:creationId xmlns:p14="http://schemas.microsoft.com/office/powerpoint/2010/main" val="2182888230"/>
      </p:ext>
    </p:extLst>
  </p:cSld>
  <p:clrMapOvr>
    <a:masterClrMapping/>
  </p:clrMapOvr>
  <p:transition>
    <p:split orient="vert"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A4F30D-A361-4478-B46C-AFF3B661697C}" type="slidenum">
              <a:rPr lang="en-US" smtClean="0"/>
              <a:pPr>
                <a:defRPr/>
              </a:pPr>
              <a:t>‹#›</a:t>
            </a:fld>
            <a:endParaRPr lang="en-US"/>
          </a:p>
        </p:txBody>
      </p:sp>
    </p:spTree>
    <p:extLst>
      <p:ext uri="{BB962C8B-B14F-4D97-AF65-F5344CB8AC3E}">
        <p14:creationId xmlns:p14="http://schemas.microsoft.com/office/powerpoint/2010/main" val="2643862544"/>
      </p:ext>
    </p:extLst>
  </p:cSld>
  <p:clrMapOvr>
    <a:masterClrMapping/>
  </p:clrMapOvr>
  <p:transition>
    <p:split orient="vert"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6C6698-68A3-460D-8E02-BB3B3D483138}" type="slidenum">
              <a:rPr lang="en-US" smtClean="0"/>
              <a:pPr>
                <a:defRPr/>
              </a:pPr>
              <a:t>‹#›</a:t>
            </a:fld>
            <a:endParaRPr lang="en-US"/>
          </a:p>
        </p:txBody>
      </p:sp>
    </p:spTree>
    <p:extLst>
      <p:ext uri="{BB962C8B-B14F-4D97-AF65-F5344CB8AC3E}">
        <p14:creationId xmlns:p14="http://schemas.microsoft.com/office/powerpoint/2010/main" val="1219208559"/>
      </p:ext>
    </p:extLst>
  </p:cSld>
  <p:clrMapOvr>
    <a:masterClrMapping/>
  </p:clrMapOvr>
  <p:transition>
    <p:split orient="vert"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E68FA6D-04E9-4FA9-8B9E-563FAB7D954B}" type="slidenum">
              <a:rPr lang="en-US" smtClean="0"/>
              <a:pPr>
                <a:defRPr/>
              </a:pPr>
              <a:t>‹#›</a:t>
            </a:fld>
            <a:endParaRPr lang="en-US"/>
          </a:p>
        </p:txBody>
      </p:sp>
    </p:spTree>
    <p:extLst>
      <p:ext uri="{BB962C8B-B14F-4D97-AF65-F5344CB8AC3E}">
        <p14:creationId xmlns:p14="http://schemas.microsoft.com/office/powerpoint/2010/main" val="272840338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1555750"/>
          </a:xfrm>
        </p:spPr>
        <p:txBody>
          <a:bodyPr>
            <a:normAutofit fontScale="90000"/>
          </a:bodyPr>
          <a:lstStyle/>
          <a:p>
            <a:pPr eaLnBrk="1" hangingPunct="1">
              <a:defRPr/>
            </a:pPr>
            <a:r>
              <a:rPr lang="en-US" sz="5000" dirty="0" smtClean="0"/>
              <a:t/>
            </a:r>
            <a:br>
              <a:rPr lang="en-US" sz="5000" dirty="0" smtClean="0"/>
            </a:br>
            <a:r>
              <a:rPr lang="en-US" sz="5000"/>
              <a:t/>
            </a:r>
            <a:br>
              <a:rPr lang="en-US" sz="5000"/>
            </a:br>
            <a:r>
              <a:rPr lang="en-US" sz="5000" smtClean="0"/>
              <a:t>Chemical </a:t>
            </a:r>
            <a:r>
              <a:rPr lang="en-US" sz="5000" dirty="0" smtClean="0"/>
              <a:t>Reactions</a:t>
            </a:r>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0"/>
            <a:ext cx="5257800" cy="1139825"/>
          </a:xfrm>
        </p:spPr>
        <p:txBody>
          <a:bodyPr/>
          <a:lstStyle/>
          <a:p>
            <a:pPr eaLnBrk="1" hangingPunct="1">
              <a:defRPr/>
            </a:pPr>
            <a:r>
              <a:rPr lang="en-US" sz="5000" dirty="0" smtClean="0"/>
              <a:t>Balanced Equations</a:t>
            </a:r>
          </a:p>
        </p:txBody>
      </p:sp>
      <p:sp>
        <p:nvSpPr>
          <p:cNvPr id="24579" name="Rectangle 3"/>
          <p:cNvSpPr>
            <a:spLocks noGrp="1" noChangeArrowheads="1"/>
          </p:cNvSpPr>
          <p:nvPr>
            <p:ph idx="1"/>
          </p:nvPr>
        </p:nvSpPr>
        <p:spPr>
          <a:xfrm>
            <a:off x="38100" y="1139825"/>
            <a:ext cx="9144000" cy="6019800"/>
          </a:xfrm>
        </p:spPr>
        <p:txBody>
          <a:bodyPr/>
          <a:lstStyle/>
          <a:p>
            <a:pPr marL="0" indent="0" eaLnBrk="1" hangingPunct="1">
              <a:buNone/>
              <a:defRPr/>
            </a:pPr>
            <a:r>
              <a:rPr lang="en-US" sz="3600" dirty="0" smtClean="0"/>
              <a:t>In order to conserve atoms, we must </a:t>
            </a:r>
            <a:r>
              <a:rPr lang="en-US" sz="3600" u="sng" dirty="0" smtClean="0"/>
              <a:t>balance</a:t>
            </a:r>
            <a:r>
              <a:rPr lang="en-US" sz="3600" dirty="0" smtClean="0"/>
              <a:t> the number and type of atoms.</a:t>
            </a:r>
            <a:br>
              <a:rPr lang="en-US" sz="3600" dirty="0" smtClean="0"/>
            </a:br>
            <a:endParaRPr lang="en-US" sz="3600" dirty="0">
              <a:solidFill>
                <a:srgbClr val="FF0000"/>
              </a:solidFill>
            </a:endParaRPr>
          </a:p>
          <a:p>
            <a:pPr marL="0" indent="0" algn="ctr" eaLnBrk="1" hangingPunct="1">
              <a:buNone/>
              <a:defRPr/>
            </a:pPr>
            <a:r>
              <a:rPr lang="en-US" sz="4000" dirty="0" smtClean="0">
                <a:solidFill>
                  <a:srgbClr val="FF0000"/>
                </a:solidFill>
              </a:rPr>
              <a:t>YOU CAN’T CHANGE SUBSCRIPTS!</a:t>
            </a:r>
            <a:r>
              <a:rPr lang="en-US" sz="4000" dirty="0" smtClean="0"/>
              <a:t/>
            </a:r>
            <a:br>
              <a:rPr lang="en-US" sz="4000" dirty="0" smtClean="0"/>
            </a:br>
            <a:endParaRPr lang="en-US" sz="4000" dirty="0" smtClean="0"/>
          </a:p>
          <a:p>
            <a:pPr marL="0" indent="0" eaLnBrk="1" hangingPunct="1">
              <a:buNone/>
              <a:defRPr/>
            </a:pPr>
            <a:r>
              <a:rPr lang="en-US" sz="3000" dirty="0" smtClean="0"/>
              <a:t>Can only change the numbers of atoms on each side of the equation by adding COEFFICIENTS!</a:t>
            </a:r>
            <a:br>
              <a:rPr lang="en-US" sz="3000" dirty="0" smtClean="0"/>
            </a:br>
            <a:endParaRPr lang="en-US" sz="3000" dirty="0" smtClean="0"/>
          </a:p>
          <a:p>
            <a:pPr marL="0" indent="0" eaLnBrk="1" hangingPunct="1">
              <a:buNone/>
              <a:defRPr/>
            </a:pPr>
            <a:r>
              <a:rPr lang="en-US" sz="3600" dirty="0" smtClean="0">
                <a:solidFill>
                  <a:srgbClr val="CC99FF"/>
                </a:solidFill>
                <a:effectLst>
                  <a:outerShdw blurRad="38100" dist="38100" dir="2700000" algn="tl">
                    <a:srgbClr val="FFFFFF"/>
                  </a:outerShdw>
                </a:effectLst>
              </a:rPr>
              <a:t>Coefficients</a:t>
            </a:r>
            <a:r>
              <a:rPr lang="en-US" sz="3600" dirty="0" smtClean="0"/>
              <a:t>: the numbers that come in front of a chemical formula.</a:t>
            </a:r>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49225"/>
            <a:ext cx="8229600" cy="1139825"/>
          </a:xfrm>
        </p:spPr>
        <p:txBody>
          <a:bodyPr/>
          <a:lstStyle/>
          <a:p>
            <a:pPr eaLnBrk="1" hangingPunct="1">
              <a:defRPr/>
            </a:pPr>
            <a:r>
              <a:rPr lang="en-US" smtClean="0"/>
              <a:t>Take a look at this…</a:t>
            </a:r>
          </a:p>
        </p:txBody>
      </p:sp>
      <p:sp>
        <p:nvSpPr>
          <p:cNvPr id="48131" name="Rectangle 3"/>
          <p:cNvSpPr>
            <a:spLocks noGrp="1" noChangeArrowheads="1"/>
          </p:cNvSpPr>
          <p:nvPr>
            <p:ph idx="1"/>
          </p:nvPr>
        </p:nvSpPr>
        <p:spPr>
          <a:xfrm>
            <a:off x="1371600" y="838200"/>
            <a:ext cx="9144000" cy="6019800"/>
          </a:xfrm>
        </p:spPr>
        <p:txBody>
          <a:bodyPr/>
          <a:lstStyle/>
          <a:p>
            <a:pPr marL="0" indent="0" eaLnBrk="1" hangingPunct="1">
              <a:buNone/>
              <a:defRPr/>
            </a:pPr>
            <a:r>
              <a:rPr lang="en-US" sz="5400" dirty="0" smtClean="0"/>
              <a:t>Does it look balanced?</a:t>
            </a:r>
          </a:p>
        </p:txBody>
      </p:sp>
      <p:pic>
        <p:nvPicPr>
          <p:cNvPr id="48133" name="Picture 5" descr="SN2005a"/>
          <p:cNvPicPr>
            <a:picLocks noChangeAspect="1" noChangeArrowheads="1"/>
          </p:cNvPicPr>
          <p:nvPr/>
        </p:nvPicPr>
        <p:blipFill>
          <a:blip r:embed="rId2" cstate="print"/>
          <a:srcRect/>
          <a:stretch>
            <a:fillRect/>
          </a:stretch>
        </p:blipFill>
        <p:spPr bwMode="auto">
          <a:xfrm>
            <a:off x="0" y="1981200"/>
            <a:ext cx="9144000" cy="3979863"/>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1000" fill="hold"/>
                                        <p:tgtEl>
                                          <p:spTgt spid="48130"/>
                                        </p:tgtEl>
                                        <p:attrNameLst>
                                          <p:attrName>ppt_w</p:attrName>
                                        </p:attrNameLst>
                                      </p:cBhvr>
                                      <p:tavLst>
                                        <p:tav tm="0">
                                          <p:val>
                                            <p:strVal val="#ppt_w+.3"/>
                                          </p:val>
                                        </p:tav>
                                        <p:tav tm="100000">
                                          <p:val>
                                            <p:strVal val="#ppt_w"/>
                                          </p:val>
                                        </p:tav>
                                      </p:tavLst>
                                    </p:anim>
                                    <p:anim calcmode="lin" valueType="num">
                                      <p:cBhvr>
                                        <p:cTn id="8" dur="1000" fill="hold"/>
                                        <p:tgtEl>
                                          <p:spTgt spid="48130"/>
                                        </p:tgtEl>
                                        <p:attrNameLst>
                                          <p:attrName>ppt_h</p:attrName>
                                        </p:attrNameLst>
                                      </p:cBhvr>
                                      <p:tavLst>
                                        <p:tav tm="0">
                                          <p:val>
                                            <p:strVal val="#ppt_h"/>
                                          </p:val>
                                        </p:tav>
                                        <p:tav tm="100000">
                                          <p:val>
                                            <p:strVal val="#ppt_h"/>
                                          </p:val>
                                        </p:tav>
                                      </p:tavLst>
                                    </p:anim>
                                    <p:animEffect transition="in" filter="fade">
                                      <p:cBhvr>
                                        <p:cTn id="9" dur="1000"/>
                                        <p:tgtEl>
                                          <p:spTgt spid="4813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8133"/>
                                        </p:tgtEl>
                                        <p:attrNameLst>
                                          <p:attrName>style.visibility</p:attrName>
                                        </p:attrNameLst>
                                      </p:cBhvr>
                                      <p:to>
                                        <p:strVal val="visible"/>
                                      </p:to>
                                    </p:set>
                                    <p:anim calcmode="lin" valueType="num">
                                      <p:cBhvr>
                                        <p:cTn id="14" dur="1000" fill="hold"/>
                                        <p:tgtEl>
                                          <p:spTgt spid="48133"/>
                                        </p:tgtEl>
                                        <p:attrNameLst>
                                          <p:attrName>ppt_w</p:attrName>
                                        </p:attrNameLst>
                                      </p:cBhvr>
                                      <p:tavLst>
                                        <p:tav tm="0">
                                          <p:val>
                                            <p:strVal val="#ppt_w*0.70"/>
                                          </p:val>
                                        </p:tav>
                                        <p:tav tm="100000">
                                          <p:val>
                                            <p:strVal val="#ppt_w"/>
                                          </p:val>
                                        </p:tav>
                                      </p:tavLst>
                                    </p:anim>
                                    <p:anim calcmode="lin" valueType="num">
                                      <p:cBhvr>
                                        <p:cTn id="15" dur="1000" fill="hold"/>
                                        <p:tgtEl>
                                          <p:spTgt spid="48133"/>
                                        </p:tgtEl>
                                        <p:attrNameLst>
                                          <p:attrName>ppt_h</p:attrName>
                                        </p:attrNameLst>
                                      </p:cBhvr>
                                      <p:tavLst>
                                        <p:tav tm="0">
                                          <p:val>
                                            <p:strVal val="#ppt_h"/>
                                          </p:val>
                                        </p:tav>
                                        <p:tav tm="100000">
                                          <p:val>
                                            <p:strVal val="#ppt_h"/>
                                          </p:val>
                                        </p:tav>
                                      </p:tavLst>
                                    </p:anim>
                                    <p:animEffect transition="in" filter="fade">
                                      <p:cBhvr>
                                        <p:cTn id="16" dur="1000"/>
                                        <p:tgtEl>
                                          <p:spTgt spid="48133"/>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8131">
                                            <p:txEl>
                                              <p:pRg st="0" end="0"/>
                                            </p:txEl>
                                          </p:spTgt>
                                        </p:tgtEl>
                                        <p:attrNameLst>
                                          <p:attrName>style.visibility</p:attrName>
                                        </p:attrNameLst>
                                      </p:cBhvr>
                                      <p:to>
                                        <p:strVal val="visible"/>
                                      </p:to>
                                    </p:set>
                                    <p:anim calcmode="lin" valueType="num">
                                      <p:cBhvr>
                                        <p:cTn id="21" dur="1000" fill="hold"/>
                                        <p:tgtEl>
                                          <p:spTgt spid="48131">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48131">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76200"/>
            <a:ext cx="8229600" cy="1139825"/>
          </a:xfrm>
        </p:spPr>
        <p:txBody>
          <a:bodyPr/>
          <a:lstStyle/>
          <a:p>
            <a:pPr eaLnBrk="1" hangingPunct="1">
              <a:defRPr/>
            </a:pPr>
            <a:r>
              <a:rPr lang="en-US" sz="4000" smtClean="0"/>
              <a:t>We must the get the O</a:t>
            </a:r>
            <a:r>
              <a:rPr lang="en-US" sz="4000" baseline="-25000" smtClean="0"/>
              <a:t>2</a:t>
            </a:r>
            <a:r>
              <a:rPr lang="en-US" sz="4000" smtClean="0"/>
              <a:t> to balance..</a:t>
            </a:r>
          </a:p>
        </p:txBody>
      </p:sp>
      <p:sp>
        <p:nvSpPr>
          <p:cNvPr id="49155" name="Rectangle 3"/>
          <p:cNvSpPr>
            <a:spLocks noGrp="1" noChangeArrowheads="1"/>
          </p:cNvSpPr>
          <p:nvPr>
            <p:ph idx="1"/>
          </p:nvPr>
        </p:nvSpPr>
        <p:spPr>
          <a:xfrm>
            <a:off x="1295400" y="800100"/>
            <a:ext cx="9144000" cy="6096000"/>
          </a:xfrm>
        </p:spPr>
        <p:txBody>
          <a:bodyPr/>
          <a:lstStyle/>
          <a:p>
            <a:pPr marL="0" indent="0" eaLnBrk="1" hangingPunct="1">
              <a:buNone/>
              <a:defRPr/>
            </a:pPr>
            <a:r>
              <a:rPr lang="en-US" sz="5400" dirty="0" smtClean="0"/>
              <a:t>Is this balanced now?</a:t>
            </a:r>
          </a:p>
        </p:txBody>
      </p:sp>
      <p:pic>
        <p:nvPicPr>
          <p:cNvPr id="49157" name="Picture 5" descr="SN2005b"/>
          <p:cNvPicPr>
            <a:picLocks noChangeAspect="1" noChangeArrowheads="1"/>
          </p:cNvPicPr>
          <p:nvPr/>
        </p:nvPicPr>
        <p:blipFill>
          <a:blip r:embed="rId2" cstate="print"/>
          <a:srcRect/>
          <a:stretch>
            <a:fillRect/>
          </a:stretch>
        </p:blipFill>
        <p:spPr bwMode="auto">
          <a:xfrm>
            <a:off x="0" y="1752600"/>
            <a:ext cx="9144000" cy="381000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1000" fill="hold"/>
                                        <p:tgtEl>
                                          <p:spTgt spid="49154"/>
                                        </p:tgtEl>
                                        <p:attrNameLst>
                                          <p:attrName>ppt_w</p:attrName>
                                        </p:attrNameLst>
                                      </p:cBhvr>
                                      <p:tavLst>
                                        <p:tav tm="0">
                                          <p:val>
                                            <p:strVal val="#ppt_w*0.70"/>
                                          </p:val>
                                        </p:tav>
                                        <p:tav tm="100000">
                                          <p:val>
                                            <p:strVal val="#ppt_w"/>
                                          </p:val>
                                        </p:tav>
                                      </p:tavLst>
                                    </p:anim>
                                    <p:anim calcmode="lin" valueType="num">
                                      <p:cBhvr>
                                        <p:cTn id="8" dur="1000" fill="hold"/>
                                        <p:tgtEl>
                                          <p:spTgt spid="49154"/>
                                        </p:tgtEl>
                                        <p:attrNameLst>
                                          <p:attrName>ppt_h</p:attrName>
                                        </p:attrNameLst>
                                      </p:cBhvr>
                                      <p:tavLst>
                                        <p:tav tm="0">
                                          <p:val>
                                            <p:strVal val="#ppt_h"/>
                                          </p:val>
                                        </p:tav>
                                        <p:tav tm="100000">
                                          <p:val>
                                            <p:strVal val="#ppt_h"/>
                                          </p:val>
                                        </p:tav>
                                      </p:tavLst>
                                    </p:anim>
                                    <p:animEffect transition="in" filter="fade">
                                      <p:cBhvr>
                                        <p:cTn id="9" dur="1000"/>
                                        <p:tgtEl>
                                          <p:spTgt spid="4915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9157"/>
                                        </p:tgtEl>
                                        <p:attrNameLst>
                                          <p:attrName>style.visibility</p:attrName>
                                        </p:attrNameLst>
                                      </p:cBhvr>
                                      <p:to>
                                        <p:strVal val="visible"/>
                                      </p:to>
                                    </p:set>
                                    <p:anim calcmode="lin" valueType="num">
                                      <p:cBhvr>
                                        <p:cTn id="14" dur="1000" fill="hold"/>
                                        <p:tgtEl>
                                          <p:spTgt spid="49157"/>
                                        </p:tgtEl>
                                        <p:attrNameLst>
                                          <p:attrName>ppt_w</p:attrName>
                                        </p:attrNameLst>
                                      </p:cBhvr>
                                      <p:tavLst>
                                        <p:tav tm="0">
                                          <p:val>
                                            <p:strVal val="#ppt_w*0.70"/>
                                          </p:val>
                                        </p:tav>
                                        <p:tav tm="100000">
                                          <p:val>
                                            <p:strVal val="#ppt_w"/>
                                          </p:val>
                                        </p:tav>
                                      </p:tavLst>
                                    </p:anim>
                                    <p:anim calcmode="lin" valueType="num">
                                      <p:cBhvr>
                                        <p:cTn id="15" dur="1000" fill="hold"/>
                                        <p:tgtEl>
                                          <p:spTgt spid="49157"/>
                                        </p:tgtEl>
                                        <p:attrNameLst>
                                          <p:attrName>ppt_h</p:attrName>
                                        </p:attrNameLst>
                                      </p:cBhvr>
                                      <p:tavLst>
                                        <p:tav tm="0">
                                          <p:val>
                                            <p:strVal val="#ppt_h"/>
                                          </p:val>
                                        </p:tav>
                                        <p:tav tm="100000">
                                          <p:val>
                                            <p:strVal val="#ppt_h"/>
                                          </p:val>
                                        </p:tav>
                                      </p:tavLst>
                                    </p:anim>
                                    <p:animEffect transition="in" filter="fade">
                                      <p:cBhvr>
                                        <p:cTn id="16" dur="1000"/>
                                        <p:tgtEl>
                                          <p:spTgt spid="4915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9155">
                                            <p:txEl>
                                              <p:pRg st="0" end="0"/>
                                            </p:txEl>
                                          </p:spTgt>
                                        </p:tgtEl>
                                        <p:attrNameLst>
                                          <p:attrName>style.visibility</p:attrName>
                                        </p:attrNameLst>
                                      </p:cBhvr>
                                      <p:to>
                                        <p:strVal val="visible"/>
                                      </p:to>
                                    </p:set>
                                    <p:anim calcmode="lin" valueType="num">
                                      <p:cBhvr>
                                        <p:cTn id="21" dur="1000" fill="hold"/>
                                        <p:tgtEl>
                                          <p:spTgt spid="49155">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9155">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304800"/>
            <a:ext cx="8229600" cy="1139825"/>
          </a:xfrm>
        </p:spPr>
        <p:txBody>
          <a:bodyPr/>
          <a:lstStyle/>
          <a:p>
            <a:pPr eaLnBrk="1" hangingPunct="1">
              <a:defRPr/>
            </a:pPr>
            <a:r>
              <a:rPr lang="en-US" smtClean="0"/>
              <a:t>And now….Is it balanced?</a:t>
            </a:r>
          </a:p>
        </p:txBody>
      </p:sp>
      <p:sp>
        <p:nvSpPr>
          <p:cNvPr id="51203" name="Rectangle 3"/>
          <p:cNvSpPr>
            <a:spLocks noGrp="1" noChangeArrowheads="1"/>
          </p:cNvSpPr>
          <p:nvPr>
            <p:ph idx="1"/>
          </p:nvPr>
        </p:nvSpPr>
        <p:spPr>
          <a:xfrm>
            <a:off x="3048000" y="835025"/>
            <a:ext cx="8229600" cy="4530725"/>
          </a:xfrm>
        </p:spPr>
        <p:txBody>
          <a:bodyPr/>
          <a:lstStyle/>
          <a:p>
            <a:pPr marL="0" indent="0" eaLnBrk="1" hangingPunct="1">
              <a:buNone/>
              <a:defRPr/>
            </a:pPr>
            <a:r>
              <a:rPr lang="en-US" sz="10600" dirty="0" smtClean="0"/>
              <a:t>YES!</a:t>
            </a:r>
          </a:p>
        </p:txBody>
      </p:sp>
      <p:pic>
        <p:nvPicPr>
          <p:cNvPr id="51205" name="Picture 5" descr="SN2005c"/>
          <p:cNvPicPr>
            <a:picLocks noChangeAspect="1" noChangeArrowheads="1"/>
          </p:cNvPicPr>
          <p:nvPr/>
        </p:nvPicPr>
        <p:blipFill>
          <a:blip r:embed="rId2" cstate="print"/>
          <a:srcRect/>
          <a:stretch>
            <a:fillRect/>
          </a:stretch>
        </p:blipFill>
        <p:spPr bwMode="auto">
          <a:xfrm>
            <a:off x="0" y="2297113"/>
            <a:ext cx="9144000" cy="3570287"/>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1000" fill="hold"/>
                                        <p:tgtEl>
                                          <p:spTgt spid="51202"/>
                                        </p:tgtEl>
                                        <p:attrNameLst>
                                          <p:attrName>ppt_w</p:attrName>
                                        </p:attrNameLst>
                                      </p:cBhvr>
                                      <p:tavLst>
                                        <p:tav tm="0">
                                          <p:val>
                                            <p:strVal val="#ppt_w*0.70"/>
                                          </p:val>
                                        </p:tav>
                                        <p:tav tm="100000">
                                          <p:val>
                                            <p:strVal val="#ppt_w"/>
                                          </p:val>
                                        </p:tav>
                                      </p:tavLst>
                                    </p:anim>
                                    <p:anim calcmode="lin" valueType="num">
                                      <p:cBhvr>
                                        <p:cTn id="8" dur="1000" fill="hold"/>
                                        <p:tgtEl>
                                          <p:spTgt spid="51202"/>
                                        </p:tgtEl>
                                        <p:attrNameLst>
                                          <p:attrName>ppt_h</p:attrName>
                                        </p:attrNameLst>
                                      </p:cBhvr>
                                      <p:tavLst>
                                        <p:tav tm="0">
                                          <p:val>
                                            <p:strVal val="#ppt_h"/>
                                          </p:val>
                                        </p:tav>
                                        <p:tav tm="100000">
                                          <p:val>
                                            <p:strVal val="#ppt_h"/>
                                          </p:val>
                                        </p:tav>
                                      </p:tavLst>
                                    </p:anim>
                                    <p:animEffect transition="in" filter="fade">
                                      <p:cBhvr>
                                        <p:cTn id="9" dur="1000"/>
                                        <p:tgtEl>
                                          <p:spTgt spid="5120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1205"/>
                                        </p:tgtEl>
                                        <p:attrNameLst>
                                          <p:attrName>style.visibility</p:attrName>
                                        </p:attrNameLst>
                                      </p:cBhvr>
                                      <p:to>
                                        <p:strVal val="visible"/>
                                      </p:to>
                                    </p:set>
                                    <p:anim calcmode="lin" valueType="num">
                                      <p:cBhvr>
                                        <p:cTn id="14" dur="1000" fill="hold"/>
                                        <p:tgtEl>
                                          <p:spTgt spid="51205"/>
                                        </p:tgtEl>
                                        <p:attrNameLst>
                                          <p:attrName>ppt_w</p:attrName>
                                        </p:attrNameLst>
                                      </p:cBhvr>
                                      <p:tavLst>
                                        <p:tav tm="0">
                                          <p:val>
                                            <p:strVal val="#ppt_w*0.70"/>
                                          </p:val>
                                        </p:tav>
                                        <p:tav tm="100000">
                                          <p:val>
                                            <p:strVal val="#ppt_w"/>
                                          </p:val>
                                        </p:tav>
                                      </p:tavLst>
                                    </p:anim>
                                    <p:anim calcmode="lin" valueType="num">
                                      <p:cBhvr>
                                        <p:cTn id="15" dur="1000" fill="hold"/>
                                        <p:tgtEl>
                                          <p:spTgt spid="51205"/>
                                        </p:tgtEl>
                                        <p:attrNameLst>
                                          <p:attrName>ppt_h</p:attrName>
                                        </p:attrNameLst>
                                      </p:cBhvr>
                                      <p:tavLst>
                                        <p:tav tm="0">
                                          <p:val>
                                            <p:strVal val="#ppt_h"/>
                                          </p:val>
                                        </p:tav>
                                        <p:tav tm="100000">
                                          <p:val>
                                            <p:strVal val="#ppt_h"/>
                                          </p:val>
                                        </p:tav>
                                      </p:tavLst>
                                    </p:anim>
                                    <p:animEffect transition="in" filter="fade">
                                      <p:cBhvr>
                                        <p:cTn id="16" dur="1000"/>
                                        <p:tgtEl>
                                          <p:spTgt spid="5120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1203">
                                            <p:txEl>
                                              <p:pRg st="0" end="0"/>
                                            </p:txEl>
                                          </p:spTgt>
                                        </p:tgtEl>
                                        <p:attrNameLst>
                                          <p:attrName>style.visibility</p:attrName>
                                        </p:attrNameLst>
                                      </p:cBhvr>
                                      <p:to>
                                        <p:strVal val="visible"/>
                                      </p:to>
                                    </p:set>
                                    <p:anim calcmode="lin" valueType="num">
                                      <p:cBhvr>
                                        <p:cTn id="21" dur="1000" fill="hold"/>
                                        <p:tgtEl>
                                          <p:spTgt spid="51203">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5120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47900" y="0"/>
            <a:ext cx="4953000" cy="1139825"/>
          </a:xfrm>
        </p:spPr>
        <p:txBody>
          <a:bodyPr/>
          <a:lstStyle/>
          <a:p>
            <a:pPr eaLnBrk="1" hangingPunct="1">
              <a:defRPr/>
            </a:pPr>
            <a:r>
              <a:rPr lang="en-US" sz="5000" dirty="0" smtClean="0"/>
              <a:t>Steps to Balancing</a:t>
            </a:r>
          </a:p>
        </p:txBody>
      </p:sp>
      <p:sp>
        <p:nvSpPr>
          <p:cNvPr id="26627" name="Rectangle 3"/>
          <p:cNvSpPr>
            <a:spLocks noGrp="1" noChangeArrowheads="1"/>
          </p:cNvSpPr>
          <p:nvPr>
            <p:ph idx="1"/>
          </p:nvPr>
        </p:nvSpPr>
        <p:spPr>
          <a:xfrm>
            <a:off x="152400" y="955675"/>
            <a:ext cx="9144000" cy="5902325"/>
          </a:xfrm>
        </p:spPr>
        <p:txBody>
          <a:bodyPr>
            <a:normAutofit/>
          </a:bodyPr>
          <a:lstStyle/>
          <a:p>
            <a:pPr marL="742950" indent="-742950" eaLnBrk="1" hangingPunct="1">
              <a:lnSpc>
                <a:spcPct val="90000"/>
              </a:lnSpc>
              <a:buFont typeface="+mj-lt"/>
              <a:buAutoNum type="arabicPeriod"/>
              <a:defRPr/>
            </a:pPr>
            <a:r>
              <a:rPr lang="en-US" sz="2800" dirty="0" smtClean="0"/>
              <a:t>Make a T-chart.</a:t>
            </a:r>
          </a:p>
          <a:p>
            <a:pPr marL="742950" indent="-742950" eaLnBrk="1" hangingPunct="1">
              <a:lnSpc>
                <a:spcPct val="90000"/>
              </a:lnSpc>
              <a:buFont typeface="+mj-lt"/>
              <a:buAutoNum type="arabicPeriod"/>
              <a:defRPr/>
            </a:pPr>
            <a:r>
              <a:rPr lang="en-US" sz="2800" dirty="0" smtClean="0"/>
              <a:t>Count the number and type of each atom on both sides. </a:t>
            </a:r>
          </a:p>
          <a:p>
            <a:pPr marL="342900" lvl="1" indent="0" eaLnBrk="1" hangingPunct="1">
              <a:lnSpc>
                <a:spcPct val="90000"/>
              </a:lnSpc>
              <a:buNone/>
              <a:defRPr/>
            </a:pPr>
            <a:r>
              <a:rPr lang="en-US" sz="2800" dirty="0" smtClean="0"/>
              <a:t/>
            </a:r>
            <a:br>
              <a:rPr lang="en-US" sz="2800" dirty="0" smtClean="0"/>
            </a:br>
            <a:r>
              <a:rPr lang="en-US" sz="2800" dirty="0" smtClean="0"/>
              <a:t>If there are different numbers of atoms for an element on both sides, you must add </a:t>
            </a:r>
            <a:r>
              <a:rPr lang="en-US" sz="2800" b="1" u="sng" dirty="0" smtClean="0"/>
              <a:t>coefficients</a:t>
            </a:r>
            <a:r>
              <a:rPr lang="en-US" sz="2800" dirty="0" smtClean="0"/>
              <a:t> to compounds to change the number of atoms </a:t>
            </a:r>
          </a:p>
          <a:p>
            <a:pPr marL="342900" lvl="1" indent="0" eaLnBrk="1" hangingPunct="1">
              <a:lnSpc>
                <a:spcPct val="90000"/>
              </a:lnSpc>
              <a:buNone/>
              <a:defRPr/>
            </a:pPr>
            <a:endParaRPr lang="en-US" sz="2800" dirty="0"/>
          </a:p>
          <a:p>
            <a:pPr marL="514350" indent="-514350">
              <a:buFont typeface="+mj-lt"/>
              <a:buAutoNum type="arabicPeriod"/>
              <a:defRPr/>
            </a:pPr>
            <a:r>
              <a:rPr lang="en-US" sz="2800" dirty="0" smtClean="0"/>
              <a:t>Figure out what coefficient(s) are needed to make equal numbers of atoms on both sides. </a:t>
            </a:r>
          </a:p>
          <a:p>
            <a:pPr marL="514350" indent="-514350">
              <a:buFont typeface="+mj-lt"/>
              <a:buAutoNum type="arabicPeriod"/>
              <a:defRPr/>
            </a:pPr>
            <a:r>
              <a:rPr lang="en-US" sz="2800" dirty="0" smtClean="0"/>
              <a:t>Finally, decide it the law of conservation of matter has been applied. </a:t>
            </a:r>
          </a:p>
          <a:p>
            <a:pPr marL="0" indent="0">
              <a:buNone/>
              <a:defRPr/>
            </a:pPr>
            <a:r>
              <a:rPr lang="en-US" sz="2800" b="1" dirty="0">
                <a:solidFill>
                  <a:schemeClr val="accent6"/>
                </a:solidFill>
              </a:rPr>
              <a:t>*****REMEMBER: IF YOU CHANGE A COEFFICIENT, ALL ELEMENTS IN THAT COMPOUND ARE AFFECTED.</a:t>
            </a:r>
          </a:p>
          <a:p>
            <a:pPr marL="514350" indent="-514350">
              <a:buFont typeface="+mj-lt"/>
              <a:buAutoNum type="arabicPeriod"/>
              <a:defRPr/>
            </a:pPr>
            <a:endParaRPr lang="en-US" sz="2800" dirty="0" smtClean="0"/>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0" y="762000"/>
            <a:ext cx="9144000" cy="5368925"/>
          </a:xfrm>
        </p:spPr>
        <p:txBody>
          <a:bodyPr/>
          <a:lstStyle/>
          <a:p>
            <a:pPr marL="0" indent="0" eaLnBrk="1" hangingPunct="1">
              <a:buNone/>
              <a:defRPr/>
            </a:pPr>
            <a:r>
              <a:rPr lang="en-US" sz="3200" dirty="0" smtClean="0"/>
              <a:t>   Magnesium  +  Oxygen (g)              Magnesium Oxide</a:t>
            </a:r>
            <a:r>
              <a:rPr lang="en-US" sz="6700" dirty="0" smtClean="0"/>
              <a:t>   </a:t>
            </a:r>
            <a:endParaRPr lang="en-US" sz="5100" dirty="0" smtClean="0"/>
          </a:p>
        </p:txBody>
      </p:sp>
      <p:sp>
        <p:nvSpPr>
          <p:cNvPr id="52228" name="Line 4"/>
          <p:cNvSpPr>
            <a:spLocks noChangeShapeType="1"/>
          </p:cNvSpPr>
          <p:nvPr/>
        </p:nvSpPr>
        <p:spPr bwMode="auto">
          <a:xfrm>
            <a:off x="5029200" y="1371600"/>
            <a:ext cx="439737" cy="0"/>
          </a:xfrm>
          <a:prstGeom prst="line">
            <a:avLst/>
          </a:prstGeom>
          <a:noFill/>
          <a:ln w="25400">
            <a:solidFill>
              <a:schemeClr val="tx1"/>
            </a:solidFill>
            <a:round/>
            <a:headEnd/>
            <a:tailEnd type="stealth" w="lg" len="lg"/>
          </a:ln>
        </p:spPr>
        <p:txBody>
          <a:bodyPr/>
          <a:lstStyle/>
          <a:p>
            <a:endParaRPr lang="en-US"/>
          </a:p>
        </p:txBody>
      </p:sp>
      <p:sp>
        <p:nvSpPr>
          <p:cNvPr id="2" name="5-Point Star 1"/>
          <p:cNvSpPr/>
          <p:nvPr/>
        </p:nvSpPr>
        <p:spPr>
          <a:xfrm>
            <a:off x="4553803" y="9144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10403" y="4499709"/>
            <a:ext cx="8686800" cy="2062103"/>
          </a:xfrm>
          <a:prstGeom prst="rect">
            <a:avLst/>
          </a:prstGeom>
          <a:noFill/>
        </p:spPr>
        <p:txBody>
          <a:bodyPr wrap="square" rtlCol="0">
            <a:spAutoFit/>
          </a:bodyPr>
          <a:lstStyle/>
          <a:p>
            <a:pPr algn="ctr"/>
            <a:r>
              <a:rPr lang="en-US" sz="4400" dirty="0" err="1" smtClean="0">
                <a:solidFill>
                  <a:schemeClr val="accent1"/>
                </a:solidFill>
              </a:rPr>
              <a:t>BrINClHOF</a:t>
            </a:r>
            <a:r>
              <a:rPr lang="en-US" sz="4400" dirty="0" smtClean="0">
                <a:solidFill>
                  <a:schemeClr val="accent1"/>
                </a:solidFill>
              </a:rPr>
              <a:t> Brothers!</a:t>
            </a:r>
          </a:p>
          <a:p>
            <a:pPr algn="ctr"/>
            <a:r>
              <a:rPr lang="en-US" sz="2800" dirty="0" smtClean="0"/>
              <a:t>Bromine, Iodine, Nitrogen, Chlorine, Hydrogen, Oxygen, Fluorine are </a:t>
            </a:r>
            <a:r>
              <a:rPr lang="en-US" sz="2800" i="1" dirty="0" smtClean="0"/>
              <a:t>always</a:t>
            </a:r>
            <a:r>
              <a:rPr lang="en-US" sz="2800" dirty="0" smtClean="0"/>
              <a:t> going to be diatomic.</a:t>
            </a:r>
          </a:p>
          <a:p>
            <a:pPr algn="ctr"/>
            <a:r>
              <a:rPr lang="en-US" sz="2800" dirty="0" smtClean="0"/>
              <a:t>Br</a:t>
            </a:r>
            <a:r>
              <a:rPr lang="en-US" sz="2800" baseline="-25000" dirty="0" smtClean="0"/>
              <a:t>2</a:t>
            </a:r>
            <a:r>
              <a:rPr lang="en-US" sz="2800" dirty="0" smtClean="0"/>
              <a:t>  I</a:t>
            </a:r>
            <a:r>
              <a:rPr lang="en-US" sz="2800" baseline="-25000" dirty="0" smtClean="0"/>
              <a:t>2</a:t>
            </a:r>
            <a:r>
              <a:rPr lang="en-US" sz="2800" dirty="0" smtClean="0"/>
              <a:t>  N</a:t>
            </a:r>
            <a:r>
              <a:rPr lang="en-US" sz="2800" baseline="-25000" dirty="0" smtClean="0"/>
              <a:t>2</a:t>
            </a:r>
            <a:r>
              <a:rPr lang="en-US" sz="2800" dirty="0" smtClean="0"/>
              <a:t>  Cl</a:t>
            </a:r>
            <a:r>
              <a:rPr lang="en-US" sz="2800" baseline="-25000" dirty="0" smtClean="0"/>
              <a:t>2</a:t>
            </a:r>
            <a:r>
              <a:rPr lang="en-US" sz="2800" dirty="0" smtClean="0"/>
              <a:t>  H</a:t>
            </a:r>
            <a:r>
              <a:rPr lang="en-US" sz="2800" baseline="-25000" dirty="0" smtClean="0"/>
              <a:t>2</a:t>
            </a:r>
            <a:r>
              <a:rPr lang="en-US" sz="2800" dirty="0" smtClean="0"/>
              <a:t>  O</a:t>
            </a:r>
            <a:r>
              <a:rPr lang="en-US" sz="2800" baseline="-25000" dirty="0" smtClean="0"/>
              <a:t>2</a:t>
            </a:r>
            <a:r>
              <a:rPr lang="en-US" sz="2800" dirty="0" smtClean="0"/>
              <a:t>  F</a:t>
            </a:r>
            <a:r>
              <a:rPr lang="en-US" sz="2800" baseline="-25000" dirty="0" smtClean="0"/>
              <a:t>2</a:t>
            </a:r>
            <a:r>
              <a:rPr lang="en-US" sz="2800" dirty="0" smtClean="0"/>
              <a:t>  </a:t>
            </a:r>
            <a:endParaRPr lang="en-US" sz="2800"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p:cTn id="7" dur="1000" fill="hold"/>
                                        <p:tgtEl>
                                          <p:spTgt spid="522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22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222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2228"/>
                                        </p:tgtEl>
                                        <p:attrNameLst>
                                          <p:attrName>style.visibility</p:attrName>
                                        </p:attrNameLst>
                                      </p:cBhvr>
                                      <p:to>
                                        <p:strVal val="visible"/>
                                      </p:to>
                                    </p:set>
                                    <p:anim calcmode="lin" valueType="num">
                                      <p:cBhvr>
                                        <p:cTn id="12" dur="1000" fill="hold"/>
                                        <p:tgtEl>
                                          <p:spTgt spid="52228"/>
                                        </p:tgtEl>
                                        <p:attrNameLst>
                                          <p:attrName>ppt_w</p:attrName>
                                        </p:attrNameLst>
                                      </p:cBhvr>
                                      <p:tavLst>
                                        <p:tav tm="0">
                                          <p:val>
                                            <p:strVal val="#ppt_w*0.70"/>
                                          </p:val>
                                        </p:tav>
                                        <p:tav tm="100000">
                                          <p:val>
                                            <p:strVal val="#ppt_w"/>
                                          </p:val>
                                        </p:tav>
                                      </p:tavLst>
                                    </p:anim>
                                    <p:anim calcmode="lin" valueType="num">
                                      <p:cBhvr>
                                        <p:cTn id="13" dur="1000" fill="hold"/>
                                        <p:tgtEl>
                                          <p:spTgt spid="52228"/>
                                        </p:tgtEl>
                                        <p:attrNameLst>
                                          <p:attrName>ppt_h</p:attrName>
                                        </p:attrNameLst>
                                      </p:cBhvr>
                                      <p:tavLst>
                                        <p:tav tm="0">
                                          <p:val>
                                            <p:strVal val="#ppt_h"/>
                                          </p:val>
                                        </p:tav>
                                        <p:tav tm="100000">
                                          <p:val>
                                            <p:strVal val="#ppt_h"/>
                                          </p:val>
                                        </p:tav>
                                      </p:tavLst>
                                    </p:anim>
                                    <p:animEffect transition="in" filter="fade">
                                      <p:cBhvr>
                                        <p:cTn id="14" dur="1000"/>
                                        <p:tgtEl>
                                          <p:spTgt spid="5222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dirty="0" smtClean="0"/>
              <a:t>Now try on your own…</a:t>
            </a:r>
          </a:p>
        </p:txBody>
      </p:sp>
      <p:sp>
        <p:nvSpPr>
          <p:cNvPr id="53251" name="Rectangle 3"/>
          <p:cNvSpPr>
            <a:spLocks noGrp="1" noChangeArrowheads="1"/>
          </p:cNvSpPr>
          <p:nvPr>
            <p:ph idx="1"/>
          </p:nvPr>
        </p:nvSpPr>
        <p:spPr>
          <a:xfrm>
            <a:off x="0" y="1600200"/>
            <a:ext cx="9144000" cy="5257800"/>
          </a:xfrm>
        </p:spPr>
        <p:txBody>
          <a:bodyPr>
            <a:normAutofit/>
          </a:bodyPr>
          <a:lstStyle/>
          <a:p>
            <a:pPr marL="0" indent="0" eaLnBrk="1" hangingPunct="1">
              <a:buNone/>
              <a:defRPr/>
            </a:pPr>
            <a:r>
              <a:rPr lang="en-US" sz="4800" dirty="0" smtClean="0"/>
              <a:t>    		</a:t>
            </a:r>
            <a:r>
              <a:rPr lang="en-US" sz="6600" dirty="0" smtClean="0"/>
              <a:t>C  +  Cl</a:t>
            </a:r>
            <a:r>
              <a:rPr lang="en-US" sz="6600" baseline="-25000" dirty="0" smtClean="0"/>
              <a:t>2</a:t>
            </a:r>
            <a:r>
              <a:rPr lang="en-US" sz="6600" dirty="0" smtClean="0"/>
              <a:t>	    	CCl</a:t>
            </a:r>
            <a:r>
              <a:rPr lang="en-US" sz="6600" baseline="-25000" dirty="0" smtClean="0"/>
              <a:t>4</a:t>
            </a:r>
          </a:p>
          <a:p>
            <a:pPr marL="0" indent="0">
              <a:buNone/>
              <a:defRPr/>
            </a:pPr>
            <a:r>
              <a:rPr lang="en-US" sz="6600" baseline="-25000" dirty="0" smtClean="0"/>
              <a:t/>
            </a:r>
            <a:br>
              <a:rPr lang="en-US" sz="6600" baseline="-25000" dirty="0" smtClean="0"/>
            </a:br>
            <a:endParaRPr lang="en-US" sz="6600" baseline="-25000" dirty="0" smtClean="0"/>
          </a:p>
          <a:p>
            <a:pPr marL="0" indent="0" eaLnBrk="1" hangingPunct="1">
              <a:buNone/>
              <a:defRPr/>
            </a:pPr>
            <a:r>
              <a:rPr lang="en-US" sz="4800" baseline="-25000" dirty="0" smtClean="0"/>
              <a:t>       </a:t>
            </a:r>
            <a:r>
              <a:rPr lang="en-US" sz="6600" dirty="0" smtClean="0"/>
              <a:t>Al</a:t>
            </a:r>
            <a:r>
              <a:rPr lang="en-US" sz="6600" baseline="-25000" dirty="0" smtClean="0"/>
              <a:t>2</a:t>
            </a:r>
            <a:r>
              <a:rPr lang="en-US" sz="6600" dirty="0" smtClean="0"/>
              <a:t>O</a:t>
            </a:r>
            <a:r>
              <a:rPr lang="en-US" sz="6600" baseline="-25000" dirty="0" smtClean="0"/>
              <a:t>3</a:t>
            </a:r>
            <a:r>
              <a:rPr lang="en-US" sz="6600" dirty="0" smtClean="0"/>
              <a:t>  </a:t>
            </a:r>
            <a:r>
              <a:rPr lang="en-US" sz="6600" dirty="0"/>
              <a:t>	</a:t>
            </a:r>
            <a:r>
              <a:rPr lang="en-US" sz="6600" dirty="0" smtClean="0"/>
              <a:t>		 Al  +  O</a:t>
            </a:r>
            <a:r>
              <a:rPr lang="en-US" sz="6600" baseline="-25000" dirty="0" smtClean="0"/>
              <a:t>2</a:t>
            </a:r>
          </a:p>
          <a:p>
            <a:pPr marL="0" indent="0" eaLnBrk="1" hangingPunct="1">
              <a:buNone/>
              <a:defRPr/>
            </a:pPr>
            <a:endParaRPr lang="en-US" sz="5400" baseline="-25000" dirty="0" smtClean="0"/>
          </a:p>
          <a:p>
            <a:pPr marL="0" indent="0">
              <a:buNone/>
              <a:defRPr/>
            </a:pPr>
            <a:endParaRPr lang="en-US" sz="3600" baseline="-25000" dirty="0" smtClean="0"/>
          </a:p>
          <a:p>
            <a:pPr marL="0" indent="0" eaLnBrk="1" hangingPunct="1">
              <a:buNone/>
              <a:defRPr/>
            </a:pPr>
            <a:endParaRPr lang="en-US" sz="3600" baseline="-25000" dirty="0" smtClean="0"/>
          </a:p>
        </p:txBody>
      </p:sp>
      <p:sp>
        <p:nvSpPr>
          <p:cNvPr id="53252" name="Line 4"/>
          <p:cNvSpPr>
            <a:spLocks noChangeShapeType="1"/>
          </p:cNvSpPr>
          <p:nvPr/>
        </p:nvSpPr>
        <p:spPr bwMode="auto">
          <a:xfrm>
            <a:off x="4495800" y="2057400"/>
            <a:ext cx="762000" cy="0"/>
          </a:xfrm>
          <a:prstGeom prst="line">
            <a:avLst/>
          </a:prstGeom>
          <a:noFill/>
          <a:ln w="76200">
            <a:solidFill>
              <a:schemeClr val="tx1"/>
            </a:solidFill>
            <a:round/>
            <a:headEnd/>
            <a:tailEnd type="triangle" w="med" len="med"/>
          </a:ln>
        </p:spPr>
        <p:txBody>
          <a:bodyPr/>
          <a:lstStyle/>
          <a:p>
            <a:endParaRPr lang="en-US"/>
          </a:p>
        </p:txBody>
      </p:sp>
      <p:sp>
        <p:nvSpPr>
          <p:cNvPr id="53253" name="Line 5"/>
          <p:cNvSpPr>
            <a:spLocks noChangeShapeType="1"/>
          </p:cNvSpPr>
          <p:nvPr/>
        </p:nvSpPr>
        <p:spPr bwMode="auto">
          <a:xfrm>
            <a:off x="3392606" y="4419600"/>
            <a:ext cx="762000" cy="0"/>
          </a:xfrm>
          <a:prstGeom prst="line">
            <a:avLst/>
          </a:prstGeom>
          <a:noFill/>
          <a:ln w="76200">
            <a:solidFill>
              <a:schemeClr val="tx1"/>
            </a:solidFill>
            <a:round/>
            <a:headEnd/>
            <a:tailEnd type="triangle" w="med" len="med"/>
          </a:ln>
        </p:spPr>
        <p:txBody>
          <a:bodyPr/>
          <a:lstStyle/>
          <a:p>
            <a:endParaRPr lang="en-US"/>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1000" fill="hold"/>
                                        <p:tgtEl>
                                          <p:spTgt spid="53250"/>
                                        </p:tgtEl>
                                        <p:attrNameLst>
                                          <p:attrName>ppt_w</p:attrName>
                                        </p:attrNameLst>
                                      </p:cBhvr>
                                      <p:tavLst>
                                        <p:tav tm="0">
                                          <p:val>
                                            <p:strVal val="#ppt_w*0.70"/>
                                          </p:val>
                                        </p:tav>
                                        <p:tav tm="100000">
                                          <p:val>
                                            <p:strVal val="#ppt_w"/>
                                          </p:val>
                                        </p:tav>
                                      </p:tavLst>
                                    </p:anim>
                                    <p:anim calcmode="lin" valueType="num">
                                      <p:cBhvr>
                                        <p:cTn id="8" dur="1000" fill="hold"/>
                                        <p:tgtEl>
                                          <p:spTgt spid="53250"/>
                                        </p:tgtEl>
                                        <p:attrNameLst>
                                          <p:attrName>ppt_h</p:attrName>
                                        </p:attrNameLst>
                                      </p:cBhvr>
                                      <p:tavLst>
                                        <p:tav tm="0">
                                          <p:val>
                                            <p:strVal val="#ppt_h"/>
                                          </p:val>
                                        </p:tav>
                                        <p:tav tm="100000">
                                          <p:val>
                                            <p:strVal val="#ppt_h"/>
                                          </p:val>
                                        </p:tav>
                                      </p:tavLst>
                                    </p:anim>
                                    <p:animEffect transition="in" filter="fade">
                                      <p:cBhvr>
                                        <p:cTn id="9" dur="1000"/>
                                        <p:tgtEl>
                                          <p:spTgt spid="5325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3251">
                                            <p:txEl>
                                              <p:pRg st="0" end="0"/>
                                            </p:txEl>
                                          </p:spTgt>
                                        </p:tgtEl>
                                        <p:attrNameLst>
                                          <p:attrName>style.visibility</p:attrName>
                                        </p:attrNameLst>
                                      </p:cBhvr>
                                      <p:to>
                                        <p:strVal val="visible"/>
                                      </p:to>
                                    </p:set>
                                    <p:anim calcmode="lin" valueType="num">
                                      <p:cBhvr>
                                        <p:cTn id="14"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32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3251">
                                            <p:txEl>
                                              <p:pRg st="1" end="1"/>
                                            </p:txEl>
                                          </p:spTgt>
                                        </p:tgtEl>
                                        <p:attrNameLst>
                                          <p:attrName>style.visibility</p:attrName>
                                        </p:attrNameLst>
                                      </p:cBhvr>
                                      <p:to>
                                        <p:strVal val="visible"/>
                                      </p:to>
                                    </p:set>
                                    <p:anim calcmode="lin" valueType="num">
                                      <p:cBhvr>
                                        <p:cTn id="21" dur="1000" fill="hold"/>
                                        <p:tgtEl>
                                          <p:spTgt spid="53251">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5325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53251">
                                            <p:txEl>
                                              <p:pRg st="1" end="1"/>
                                            </p:txEl>
                                          </p:spTgt>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53252"/>
                                        </p:tgtEl>
                                        <p:attrNameLst>
                                          <p:attrName>style.visibility</p:attrName>
                                        </p:attrNameLst>
                                      </p:cBhvr>
                                      <p:to>
                                        <p:strVal val="visible"/>
                                      </p:to>
                                    </p:set>
                                    <p:anim calcmode="lin" valueType="num">
                                      <p:cBhvr>
                                        <p:cTn id="26" dur="1000" fill="hold"/>
                                        <p:tgtEl>
                                          <p:spTgt spid="53252"/>
                                        </p:tgtEl>
                                        <p:attrNameLst>
                                          <p:attrName>ppt_w</p:attrName>
                                        </p:attrNameLst>
                                      </p:cBhvr>
                                      <p:tavLst>
                                        <p:tav tm="0">
                                          <p:val>
                                            <p:strVal val="#ppt_w*0.70"/>
                                          </p:val>
                                        </p:tav>
                                        <p:tav tm="100000">
                                          <p:val>
                                            <p:strVal val="#ppt_w"/>
                                          </p:val>
                                        </p:tav>
                                      </p:tavLst>
                                    </p:anim>
                                    <p:anim calcmode="lin" valueType="num">
                                      <p:cBhvr>
                                        <p:cTn id="27" dur="1000" fill="hold"/>
                                        <p:tgtEl>
                                          <p:spTgt spid="53252"/>
                                        </p:tgtEl>
                                        <p:attrNameLst>
                                          <p:attrName>ppt_h</p:attrName>
                                        </p:attrNameLst>
                                      </p:cBhvr>
                                      <p:tavLst>
                                        <p:tav tm="0">
                                          <p:val>
                                            <p:strVal val="#ppt_h"/>
                                          </p:val>
                                        </p:tav>
                                        <p:tav tm="100000">
                                          <p:val>
                                            <p:strVal val="#ppt_h"/>
                                          </p:val>
                                        </p:tav>
                                      </p:tavLst>
                                    </p:anim>
                                    <p:animEffect transition="in" filter="fade">
                                      <p:cBhvr>
                                        <p:cTn id="28" dur="1000"/>
                                        <p:tgtEl>
                                          <p:spTgt spid="53252"/>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53251">
                                            <p:txEl>
                                              <p:pRg st="2" end="2"/>
                                            </p:txEl>
                                          </p:spTgt>
                                        </p:tgtEl>
                                        <p:attrNameLst>
                                          <p:attrName>style.visibility</p:attrName>
                                        </p:attrNameLst>
                                      </p:cBhvr>
                                      <p:to>
                                        <p:strVal val="visible"/>
                                      </p:to>
                                    </p:set>
                                    <p:anim calcmode="lin" valueType="num">
                                      <p:cBhvr>
                                        <p:cTn id="33" dur="1000" fill="hold"/>
                                        <p:tgtEl>
                                          <p:spTgt spid="53251">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53251">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53251">
                                            <p:txEl>
                                              <p:pRg st="2" end="2"/>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53253"/>
                                        </p:tgtEl>
                                        <p:attrNameLst>
                                          <p:attrName>style.visibility</p:attrName>
                                        </p:attrNameLst>
                                      </p:cBhvr>
                                      <p:to>
                                        <p:strVal val="visible"/>
                                      </p:to>
                                    </p:set>
                                    <p:anim calcmode="lin" valueType="num">
                                      <p:cBhvr>
                                        <p:cTn id="38" dur="1000" fill="hold"/>
                                        <p:tgtEl>
                                          <p:spTgt spid="53253"/>
                                        </p:tgtEl>
                                        <p:attrNameLst>
                                          <p:attrName>ppt_w</p:attrName>
                                        </p:attrNameLst>
                                      </p:cBhvr>
                                      <p:tavLst>
                                        <p:tav tm="0">
                                          <p:val>
                                            <p:strVal val="#ppt_w*0.70"/>
                                          </p:val>
                                        </p:tav>
                                        <p:tav tm="100000">
                                          <p:val>
                                            <p:strVal val="#ppt_w"/>
                                          </p:val>
                                        </p:tav>
                                      </p:tavLst>
                                    </p:anim>
                                    <p:anim calcmode="lin" valueType="num">
                                      <p:cBhvr>
                                        <p:cTn id="39" dur="1000" fill="hold"/>
                                        <p:tgtEl>
                                          <p:spTgt spid="53253"/>
                                        </p:tgtEl>
                                        <p:attrNameLst>
                                          <p:attrName>ppt_h</p:attrName>
                                        </p:attrNameLst>
                                      </p:cBhvr>
                                      <p:tavLst>
                                        <p:tav tm="0">
                                          <p:val>
                                            <p:strVal val="#ppt_h"/>
                                          </p:val>
                                        </p:tav>
                                        <p:tav tm="100000">
                                          <p:val>
                                            <p:strVal val="#ppt_h"/>
                                          </p:val>
                                        </p:tav>
                                      </p:tavLst>
                                    </p:anim>
                                    <p:animEffect transition="in" filter="fade">
                                      <p:cBhvr>
                                        <p:cTn id="40" dur="10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2" grpId="0" animBg="1"/>
      <p:bldP spid="5325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143000" y="0"/>
            <a:ext cx="6858000" cy="1139825"/>
          </a:xfrm>
        </p:spPr>
        <p:txBody>
          <a:bodyPr/>
          <a:lstStyle/>
          <a:p>
            <a:pPr eaLnBrk="1" hangingPunct="1">
              <a:defRPr/>
            </a:pPr>
            <a:r>
              <a:rPr lang="en-US" sz="5000" dirty="0" smtClean="0"/>
              <a:t>Helpful Hints to Balancing</a:t>
            </a:r>
          </a:p>
        </p:txBody>
      </p:sp>
      <p:sp>
        <p:nvSpPr>
          <p:cNvPr id="68611" name="Rectangle 3"/>
          <p:cNvSpPr>
            <a:spLocks noGrp="1" noChangeArrowheads="1"/>
          </p:cNvSpPr>
          <p:nvPr>
            <p:ph idx="1"/>
          </p:nvPr>
        </p:nvSpPr>
        <p:spPr>
          <a:xfrm>
            <a:off x="0" y="914400"/>
            <a:ext cx="9144000" cy="5486400"/>
          </a:xfrm>
        </p:spPr>
        <p:txBody>
          <a:bodyPr>
            <a:normAutofit fontScale="92500"/>
          </a:bodyPr>
          <a:lstStyle/>
          <a:p>
            <a:pPr marL="742950" indent="-742950" eaLnBrk="1" hangingPunct="1">
              <a:buFont typeface="+mj-lt"/>
              <a:buAutoNum type="arabicPeriod"/>
              <a:defRPr/>
            </a:pPr>
            <a:r>
              <a:rPr lang="en-US" sz="3600" dirty="0" smtClean="0"/>
              <a:t>If an element appears in more than one compound on the same side of the equation, leave that element until LAST to balance.</a:t>
            </a:r>
          </a:p>
          <a:p>
            <a:pPr eaLnBrk="1" hangingPunct="1">
              <a:defRPr/>
            </a:pPr>
            <a:endParaRPr lang="en-US" sz="3600" dirty="0" smtClean="0"/>
          </a:p>
          <a:p>
            <a:pPr eaLnBrk="1" hangingPunct="1">
              <a:buNone/>
              <a:defRPr/>
            </a:pPr>
            <a:r>
              <a:rPr lang="en-US" sz="3600" dirty="0" smtClean="0"/>
              <a:t>			__C</a:t>
            </a:r>
            <a:r>
              <a:rPr lang="en-US" sz="3600" baseline="-25000" dirty="0" smtClean="0"/>
              <a:t>2</a:t>
            </a:r>
            <a:r>
              <a:rPr lang="en-US" sz="3600" dirty="0" smtClean="0"/>
              <a:t>H</a:t>
            </a:r>
            <a:r>
              <a:rPr lang="en-US" sz="3600" baseline="-25000" dirty="0" smtClean="0"/>
              <a:t>4</a:t>
            </a:r>
            <a:r>
              <a:rPr lang="en-US" sz="3600" dirty="0" smtClean="0"/>
              <a:t> + __O</a:t>
            </a:r>
            <a:r>
              <a:rPr lang="en-US" sz="3600" baseline="-25000" dirty="0" smtClean="0"/>
              <a:t>2</a:t>
            </a:r>
            <a:r>
              <a:rPr lang="en-US" sz="3600" dirty="0" smtClean="0"/>
              <a:t> </a:t>
            </a:r>
            <a:r>
              <a:rPr lang="en-US" sz="3600" dirty="0" smtClean="0">
                <a:sym typeface="Wingdings" pitchFamily="2" charset="2"/>
              </a:rPr>
              <a:t> __CO</a:t>
            </a:r>
            <a:r>
              <a:rPr lang="en-US" sz="3600" baseline="-25000" dirty="0" smtClean="0">
                <a:sym typeface="Wingdings" pitchFamily="2" charset="2"/>
              </a:rPr>
              <a:t>2</a:t>
            </a:r>
            <a:r>
              <a:rPr lang="en-US" sz="3600" dirty="0" smtClean="0">
                <a:sym typeface="Wingdings" pitchFamily="2" charset="2"/>
              </a:rPr>
              <a:t> + __H</a:t>
            </a:r>
            <a:r>
              <a:rPr lang="en-US" sz="3600" baseline="-25000" dirty="0" smtClean="0">
                <a:sym typeface="Wingdings" pitchFamily="2" charset="2"/>
              </a:rPr>
              <a:t>2</a:t>
            </a:r>
            <a:r>
              <a:rPr lang="en-US" sz="3600" dirty="0" smtClean="0">
                <a:sym typeface="Wingdings" pitchFamily="2" charset="2"/>
              </a:rPr>
              <a:t>O</a:t>
            </a:r>
            <a:br>
              <a:rPr lang="en-US" sz="3600" dirty="0" smtClean="0">
                <a:sym typeface="Wingdings" pitchFamily="2" charset="2"/>
              </a:rPr>
            </a:br>
            <a:endParaRPr lang="en-US" sz="3600" dirty="0" smtClean="0">
              <a:sym typeface="Wingdings" pitchFamily="2" charset="2"/>
            </a:endParaRPr>
          </a:p>
          <a:p>
            <a:pPr marL="742950" indent="-742950">
              <a:buFont typeface="+mj-lt"/>
              <a:buAutoNum type="arabicPeriod" startAt="2"/>
              <a:defRPr/>
            </a:pPr>
            <a:r>
              <a:rPr lang="en-US" sz="3600" dirty="0" smtClean="0"/>
              <a:t>If </a:t>
            </a:r>
            <a:r>
              <a:rPr lang="en-US" sz="3600" dirty="0"/>
              <a:t>there is an </a:t>
            </a:r>
            <a:r>
              <a:rPr lang="en-US" sz="3600" u="sng" dirty="0"/>
              <a:t>even</a:t>
            </a:r>
            <a:r>
              <a:rPr lang="en-US" sz="3600" dirty="0"/>
              <a:t> number of atoms of an element on one side of the equation and an </a:t>
            </a:r>
            <a:r>
              <a:rPr lang="en-US" sz="3600" u="sng" dirty="0"/>
              <a:t>odd</a:t>
            </a:r>
            <a:r>
              <a:rPr lang="en-US" sz="3600" dirty="0"/>
              <a:t> number on the other, place a coefficient of </a:t>
            </a:r>
            <a:r>
              <a:rPr lang="en-US" sz="3600" b="1" dirty="0"/>
              <a:t>2</a:t>
            </a:r>
            <a:r>
              <a:rPr lang="en-US" sz="3600" dirty="0"/>
              <a:t> in front of the ODD compound</a:t>
            </a:r>
          </a:p>
          <a:p>
            <a:pPr eaLnBrk="1" hangingPunct="1">
              <a:buNone/>
              <a:defRPr/>
            </a:pPr>
            <a:endParaRPr lang="en-US" sz="3600" dirty="0" smtClean="0"/>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1325563"/>
          </a:xfrm>
        </p:spPr>
        <p:txBody>
          <a:bodyPr>
            <a:normAutofit/>
          </a:bodyPr>
          <a:lstStyle/>
          <a:p>
            <a:pPr algn="ctr"/>
            <a:r>
              <a:rPr lang="en-US" sz="4400" b="1" dirty="0" smtClean="0"/>
              <a:t>Seedlings in a Jar</a:t>
            </a:r>
            <a:endParaRPr lang="en-US" sz="4400" b="1" dirty="0"/>
          </a:p>
        </p:txBody>
      </p:sp>
      <p:sp>
        <p:nvSpPr>
          <p:cNvPr id="3" name="Content Placeholder 2"/>
          <p:cNvSpPr>
            <a:spLocks noGrp="1"/>
          </p:cNvSpPr>
          <p:nvPr>
            <p:ph idx="1"/>
          </p:nvPr>
        </p:nvSpPr>
        <p:spPr>
          <a:xfrm>
            <a:off x="97382" y="841463"/>
            <a:ext cx="5181600" cy="5422811"/>
          </a:xfrm>
        </p:spPr>
        <p:txBody>
          <a:bodyPr>
            <a:normAutofit/>
          </a:bodyPr>
          <a:lstStyle/>
          <a:p>
            <a:pPr marL="457200" indent="-457200">
              <a:buAutoNum type="alphaUcPeriod"/>
            </a:pPr>
            <a:r>
              <a:rPr lang="en-US" sz="2400" dirty="0" smtClean="0"/>
              <a:t>The total mass of the original jar with seeds will be </a:t>
            </a:r>
            <a:r>
              <a:rPr lang="en-US" sz="2400" i="1" dirty="0" smtClean="0"/>
              <a:t>more</a:t>
            </a:r>
            <a:r>
              <a:rPr lang="en-US" sz="2400" dirty="0" smtClean="0"/>
              <a:t> than the total mass of the jar with the seedlings. </a:t>
            </a:r>
          </a:p>
          <a:p>
            <a:pPr marL="457200" indent="-457200">
              <a:buAutoNum type="alphaUcPeriod"/>
            </a:pPr>
            <a:r>
              <a:rPr lang="en-US" sz="2400" dirty="0" smtClean="0"/>
              <a:t>The total mass of the original jar with seeds will be </a:t>
            </a:r>
            <a:r>
              <a:rPr lang="en-US" sz="2400" i="1" dirty="0" smtClean="0"/>
              <a:t>less</a:t>
            </a:r>
            <a:r>
              <a:rPr lang="en-US" sz="2400" dirty="0" smtClean="0"/>
              <a:t> than the total mass of the jar with seedlings. </a:t>
            </a:r>
          </a:p>
          <a:p>
            <a:pPr marL="457200" indent="-457200">
              <a:buAutoNum type="alphaUcPeriod"/>
            </a:pPr>
            <a:r>
              <a:rPr lang="en-US" sz="2400" dirty="0" smtClean="0"/>
              <a:t>There will be </a:t>
            </a:r>
            <a:r>
              <a:rPr lang="en-US" sz="2400" i="1" dirty="0" smtClean="0"/>
              <a:t>no change </a:t>
            </a:r>
            <a:r>
              <a:rPr lang="en-US" sz="2400" dirty="0" smtClean="0"/>
              <a:t>in the total mass of the jar with seedlings </a:t>
            </a:r>
            <a:endParaRPr lang="en-US" sz="2400" dirty="0"/>
          </a:p>
        </p:txBody>
      </p:sp>
      <p:pic>
        <p:nvPicPr>
          <p:cNvPr id="4" name="Picture 3"/>
          <p:cNvPicPr>
            <a:picLocks noChangeAspect="1"/>
          </p:cNvPicPr>
          <p:nvPr/>
        </p:nvPicPr>
        <p:blipFill>
          <a:blip r:embed="rId2"/>
          <a:stretch>
            <a:fillRect/>
          </a:stretch>
        </p:blipFill>
        <p:spPr>
          <a:xfrm>
            <a:off x="5486400" y="1167220"/>
            <a:ext cx="3444744" cy="2416355"/>
          </a:xfrm>
          <a:prstGeom prst="rect">
            <a:avLst/>
          </a:prstGeom>
        </p:spPr>
      </p:pic>
      <p:sp>
        <p:nvSpPr>
          <p:cNvPr id="5" name="TextBox 4"/>
          <p:cNvSpPr txBox="1"/>
          <p:nvPr/>
        </p:nvSpPr>
        <p:spPr>
          <a:xfrm>
            <a:off x="447390" y="4283074"/>
            <a:ext cx="8249219" cy="1815882"/>
          </a:xfrm>
          <a:prstGeom prst="rect">
            <a:avLst/>
          </a:prstGeom>
          <a:noFill/>
        </p:spPr>
        <p:txBody>
          <a:bodyPr wrap="square" rtlCol="0">
            <a:spAutoFit/>
          </a:bodyPr>
          <a:lstStyle/>
          <a:p>
            <a:pPr algn="ctr"/>
            <a:r>
              <a:rPr lang="en-US" sz="2400" b="1" dirty="0" smtClean="0">
                <a:solidFill>
                  <a:srgbClr val="FF0000"/>
                </a:solidFill>
              </a:rPr>
              <a:t>The Law of Conservation of Matter: </a:t>
            </a:r>
          </a:p>
          <a:p>
            <a:pPr algn="ctr"/>
            <a:r>
              <a:rPr lang="en-US" sz="2400" b="1" dirty="0" smtClean="0">
                <a:solidFill>
                  <a:srgbClr val="FF0000"/>
                </a:solidFill>
              </a:rPr>
              <a:t>Matter cannot be created nor destroyed. </a:t>
            </a:r>
          </a:p>
          <a:p>
            <a:pPr algn="ctr"/>
            <a:endParaRPr lang="en-US" sz="2400" dirty="0">
              <a:solidFill>
                <a:srgbClr val="FF0000"/>
              </a:solidFill>
            </a:endParaRPr>
          </a:p>
          <a:p>
            <a:pPr algn="ctr"/>
            <a:r>
              <a:rPr lang="en-US" sz="2000" dirty="0" smtClean="0"/>
              <a:t>So… Whatever atoms a chemical reaction begins with, then the chemical reaction must end with the </a:t>
            </a:r>
            <a:r>
              <a:rPr lang="en-US" sz="2000" i="1" u="sng" dirty="0" smtClean="0"/>
              <a:t>exact atoms in the same amounts. </a:t>
            </a:r>
            <a:endParaRPr lang="en-US" sz="2000" i="1" u="sng" dirty="0"/>
          </a:p>
        </p:txBody>
      </p:sp>
      <p:sp>
        <p:nvSpPr>
          <p:cNvPr id="6" name="Oval 5"/>
          <p:cNvSpPr/>
          <p:nvPr/>
        </p:nvSpPr>
        <p:spPr>
          <a:xfrm>
            <a:off x="-273027" y="3225756"/>
            <a:ext cx="5922418" cy="100647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55918"/>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139825"/>
          </a:xfrm>
        </p:spPr>
        <p:txBody>
          <a:bodyPr/>
          <a:lstStyle/>
          <a:p>
            <a:pPr algn="ctr" eaLnBrk="1" hangingPunct="1">
              <a:defRPr/>
            </a:pPr>
            <a:r>
              <a:rPr lang="en-US" sz="5000" b="1" dirty="0" smtClean="0"/>
              <a:t>Chemical Reactions</a:t>
            </a:r>
          </a:p>
        </p:txBody>
      </p:sp>
      <p:sp>
        <p:nvSpPr>
          <p:cNvPr id="17411" name="Rectangle 3"/>
          <p:cNvSpPr>
            <a:spLocks noGrp="1" noChangeArrowheads="1"/>
          </p:cNvSpPr>
          <p:nvPr>
            <p:ph idx="1"/>
          </p:nvPr>
        </p:nvSpPr>
        <p:spPr>
          <a:xfrm>
            <a:off x="152400" y="1219200"/>
            <a:ext cx="8915400" cy="5257800"/>
          </a:xfrm>
        </p:spPr>
        <p:txBody>
          <a:bodyPr>
            <a:noAutofit/>
          </a:bodyPr>
          <a:lstStyle/>
          <a:p>
            <a:pPr eaLnBrk="1" hangingPunct="1">
              <a:lnSpc>
                <a:spcPct val="90000"/>
              </a:lnSpc>
              <a:defRPr/>
            </a:pPr>
            <a:r>
              <a:rPr lang="en-US" sz="2800" dirty="0" smtClean="0"/>
              <a:t>Chemical Reactions occur when bonds are broken and a new product is formed. (Chemical Change)</a:t>
            </a:r>
            <a:br>
              <a:rPr lang="en-US" sz="2800" dirty="0" smtClean="0"/>
            </a:br>
            <a:endParaRPr lang="en-US" sz="2800" dirty="0" smtClean="0"/>
          </a:p>
          <a:p>
            <a:pPr eaLnBrk="1" hangingPunct="1">
              <a:lnSpc>
                <a:spcPct val="90000"/>
              </a:lnSpc>
              <a:defRPr/>
            </a:pPr>
            <a:r>
              <a:rPr lang="en-US" sz="2800" dirty="0" smtClean="0"/>
              <a:t>Involve the rearrangement of atoms</a:t>
            </a:r>
          </a:p>
          <a:p>
            <a:pPr eaLnBrk="1" hangingPunct="1">
              <a:lnSpc>
                <a:spcPct val="90000"/>
              </a:lnSpc>
              <a:defRPr/>
            </a:pPr>
            <a:endParaRPr lang="en-US" sz="2800" dirty="0"/>
          </a:p>
          <a:p>
            <a:pPr>
              <a:defRPr/>
            </a:pPr>
            <a:r>
              <a:rPr lang="en-US" sz="2800" dirty="0"/>
              <a:t>How do you know if a chemical change has taken place</a:t>
            </a:r>
            <a:r>
              <a:rPr lang="en-US" sz="2800" dirty="0" smtClean="0"/>
              <a:t>?</a:t>
            </a:r>
            <a:br>
              <a:rPr lang="en-US" sz="2800" dirty="0" smtClean="0"/>
            </a:br>
            <a:endParaRPr lang="en-US" sz="2800" dirty="0"/>
          </a:p>
          <a:p>
            <a:pPr>
              <a:defRPr/>
            </a:pPr>
            <a:r>
              <a:rPr lang="en-US" sz="2800" dirty="0"/>
              <a:t>All chemical changes are results of chemical reactions.</a:t>
            </a:r>
          </a:p>
          <a:p>
            <a:pPr eaLnBrk="1" hangingPunct="1">
              <a:lnSpc>
                <a:spcPct val="90000"/>
              </a:lnSpc>
              <a:defRPr/>
            </a:pPr>
            <a:endParaRPr lang="en-US" sz="2800" dirty="0" smtClean="0"/>
          </a:p>
          <a:p>
            <a:pPr eaLnBrk="1" hangingPunct="1">
              <a:lnSpc>
                <a:spcPct val="90000"/>
              </a:lnSpc>
              <a:buFont typeface="Wingdings" pitchFamily="2" charset="2"/>
              <a:buNone/>
              <a:defRPr/>
            </a:pPr>
            <a:endParaRPr lang="en-US" sz="3200" dirty="0" smtClean="0"/>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39825"/>
          </a:xfrm>
        </p:spPr>
        <p:txBody>
          <a:bodyPr/>
          <a:lstStyle/>
          <a:p>
            <a:pPr algn="ctr" eaLnBrk="1" hangingPunct="1">
              <a:defRPr/>
            </a:pPr>
            <a:r>
              <a:rPr lang="en-US" sz="5600" dirty="0" smtClean="0"/>
              <a:t>Chemical Equations</a:t>
            </a:r>
          </a:p>
        </p:txBody>
      </p:sp>
      <p:sp>
        <p:nvSpPr>
          <p:cNvPr id="18435" name="Rectangle 3"/>
          <p:cNvSpPr>
            <a:spLocks noGrp="1" noChangeArrowheads="1"/>
          </p:cNvSpPr>
          <p:nvPr>
            <p:ph type="body" idx="4294967295"/>
          </p:nvPr>
        </p:nvSpPr>
        <p:spPr>
          <a:xfrm>
            <a:off x="457200" y="1139825"/>
            <a:ext cx="8229600" cy="4530725"/>
          </a:xfrm>
        </p:spPr>
        <p:txBody>
          <a:bodyPr>
            <a:normAutofit/>
          </a:bodyPr>
          <a:lstStyle/>
          <a:p>
            <a:pPr eaLnBrk="1" hangingPunct="1">
              <a:defRPr/>
            </a:pPr>
            <a:r>
              <a:rPr lang="en-US" sz="2800" dirty="0" smtClean="0"/>
              <a:t>Chemical formulas are used to write chemical equations.</a:t>
            </a:r>
            <a:br>
              <a:rPr lang="en-US" sz="2800" dirty="0" smtClean="0"/>
            </a:br>
            <a:endParaRPr lang="en-US" sz="2800" dirty="0" smtClean="0"/>
          </a:p>
          <a:p>
            <a:pPr eaLnBrk="1" hangingPunct="1">
              <a:defRPr/>
            </a:pPr>
            <a:r>
              <a:rPr lang="en-US" sz="2800" dirty="0" smtClean="0"/>
              <a:t>The chemical compounds used to start the reaction are </a:t>
            </a:r>
            <a:r>
              <a:rPr lang="en-US" sz="2800" b="1" dirty="0" smtClean="0">
                <a:solidFill>
                  <a:srgbClr val="FF0000"/>
                </a:solidFill>
                <a:effectLst>
                  <a:outerShdw blurRad="38100" dist="38100" dir="2700000" algn="tl">
                    <a:srgbClr val="FFFFFF"/>
                  </a:outerShdw>
                </a:effectLst>
              </a:rPr>
              <a:t>Reactants</a:t>
            </a:r>
            <a:r>
              <a:rPr lang="en-US" sz="2800" dirty="0" smtClean="0"/>
              <a:t>.</a:t>
            </a:r>
            <a:br>
              <a:rPr lang="en-US" sz="2800" dirty="0" smtClean="0"/>
            </a:br>
            <a:endParaRPr lang="en-US" sz="2800" dirty="0" smtClean="0"/>
          </a:p>
          <a:p>
            <a:pPr eaLnBrk="1" hangingPunct="1">
              <a:defRPr/>
            </a:pPr>
            <a:r>
              <a:rPr lang="en-US" sz="2800" dirty="0" smtClean="0"/>
              <a:t>The chemical compounds at the end of the reaction are </a:t>
            </a:r>
            <a:r>
              <a:rPr lang="en-US" sz="2800" b="1" dirty="0" smtClean="0">
                <a:solidFill>
                  <a:srgbClr val="0070C0"/>
                </a:solidFill>
                <a:effectLst>
                  <a:outerShdw blurRad="38100" dist="38100" dir="2700000" algn="tl">
                    <a:srgbClr val="FFFFFF"/>
                  </a:outerShdw>
                </a:effectLst>
              </a:rPr>
              <a:t>Products</a:t>
            </a:r>
            <a:r>
              <a:rPr lang="en-US" sz="2800" dirty="0" smtClean="0"/>
              <a:t>.</a:t>
            </a:r>
            <a:r>
              <a:rPr lang="en-US" sz="3600" dirty="0" smtClean="0"/>
              <a:t> </a:t>
            </a:r>
            <a:endParaRPr lang="en-US" sz="4400" dirty="0" smtClean="0"/>
          </a:p>
          <a:p>
            <a:pPr eaLnBrk="1" hangingPunct="1">
              <a:defRPr/>
            </a:pPr>
            <a:endParaRPr lang="en-US" sz="3200" dirty="0" smtClean="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strVal val="#ppt_w*0.70"/>
                                          </p:val>
                                        </p:tav>
                                        <p:tav tm="100000">
                                          <p:val>
                                            <p:strVal val="#ppt_w"/>
                                          </p:val>
                                        </p:tav>
                                      </p:tavLst>
                                    </p:anim>
                                    <p:anim calcmode="lin" valueType="num">
                                      <p:cBhvr>
                                        <p:cTn id="8" dur="1000" fill="hold"/>
                                        <p:tgtEl>
                                          <p:spTgt spid="18434"/>
                                        </p:tgtEl>
                                        <p:attrNameLst>
                                          <p:attrName>ppt_h</p:attrName>
                                        </p:attrNameLst>
                                      </p:cBhvr>
                                      <p:tavLst>
                                        <p:tav tm="0">
                                          <p:val>
                                            <p:strVal val="#ppt_h"/>
                                          </p:val>
                                        </p:tav>
                                        <p:tav tm="100000">
                                          <p:val>
                                            <p:strVal val="#ppt_h"/>
                                          </p:val>
                                        </p:tav>
                                      </p:tavLst>
                                    </p:anim>
                                    <p:animEffect transition="in" filter="fade">
                                      <p:cBhvr>
                                        <p:cTn id="9" dur="1000"/>
                                        <p:tgtEl>
                                          <p:spTgt spid="1843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8435">
                                            <p:txEl>
                                              <p:pRg st="1" end="1"/>
                                            </p:txEl>
                                          </p:spTgt>
                                        </p:tgtEl>
                                        <p:attrNameLst>
                                          <p:attrName>style.visibility</p:attrName>
                                        </p:attrNameLst>
                                      </p:cBhvr>
                                      <p:to>
                                        <p:strVal val="visible"/>
                                      </p:to>
                                    </p:set>
                                    <p:anim calcmode="lin" valueType="num">
                                      <p:cBhvr>
                                        <p:cTn id="21" dur="1000" fill="hold"/>
                                        <p:tgtEl>
                                          <p:spTgt spid="1843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1843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843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8435">
                                            <p:txEl>
                                              <p:pRg st="2" end="2"/>
                                            </p:txEl>
                                          </p:spTgt>
                                        </p:tgtEl>
                                        <p:attrNameLst>
                                          <p:attrName>style.visibility</p:attrName>
                                        </p:attrNameLst>
                                      </p:cBhvr>
                                      <p:to>
                                        <p:strVal val="visible"/>
                                      </p:to>
                                    </p:set>
                                    <p:anim calcmode="lin" valueType="num">
                                      <p:cBhvr>
                                        <p:cTn id="28" dur="1000" fill="hold"/>
                                        <p:tgtEl>
                                          <p:spTgt spid="18435">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18435">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0"/>
            <a:ext cx="8229600" cy="1139825"/>
          </a:xfrm>
        </p:spPr>
        <p:txBody>
          <a:bodyPr/>
          <a:lstStyle/>
          <a:p>
            <a:pPr algn="ctr" eaLnBrk="1" hangingPunct="1">
              <a:defRPr/>
            </a:pPr>
            <a:r>
              <a:rPr lang="en-US" sz="5600" dirty="0" smtClean="0"/>
              <a:t>Chemical Equations</a:t>
            </a:r>
          </a:p>
        </p:txBody>
      </p:sp>
      <p:pic>
        <p:nvPicPr>
          <p:cNvPr id="6" name="Picture 5"/>
          <p:cNvPicPr>
            <a:picLocks noChangeAspect="1"/>
          </p:cNvPicPr>
          <p:nvPr/>
        </p:nvPicPr>
        <p:blipFill>
          <a:blip r:embed="rId2"/>
          <a:stretch>
            <a:fillRect/>
          </a:stretch>
        </p:blipFill>
        <p:spPr>
          <a:xfrm>
            <a:off x="1828800" y="1524000"/>
            <a:ext cx="5391565" cy="2185769"/>
          </a:xfrm>
          <a:prstGeom prst="rect">
            <a:avLst/>
          </a:prstGeom>
        </p:spPr>
      </p:pic>
      <p:pic>
        <p:nvPicPr>
          <p:cNvPr id="7" name="Picture 2" descr="Image result for reactants and produc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962400"/>
            <a:ext cx="7551847" cy="2275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167779"/>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838200"/>
          </a:xfrm>
        </p:spPr>
        <p:txBody>
          <a:bodyPr/>
          <a:lstStyle/>
          <a:p>
            <a:pPr algn="ctr" eaLnBrk="1" hangingPunct="1">
              <a:defRPr/>
            </a:pPr>
            <a:r>
              <a:rPr lang="en-US" sz="5000" dirty="0" smtClean="0"/>
              <a:t>Reaction Symbols</a:t>
            </a:r>
          </a:p>
        </p:txBody>
      </p:sp>
      <p:sp>
        <p:nvSpPr>
          <p:cNvPr id="19460" name="Rectangle 4"/>
          <p:cNvSpPr>
            <a:spLocks noGrp="1" noChangeArrowheads="1"/>
          </p:cNvSpPr>
          <p:nvPr>
            <p:ph idx="1"/>
          </p:nvPr>
        </p:nvSpPr>
        <p:spPr>
          <a:xfrm>
            <a:off x="457200" y="1447800"/>
            <a:ext cx="8229600" cy="4530725"/>
          </a:xfrm>
        </p:spPr>
        <p:txBody>
          <a:bodyPr>
            <a:normAutofit fontScale="62500" lnSpcReduction="20000"/>
          </a:bodyPr>
          <a:lstStyle/>
          <a:p>
            <a:pPr marL="0" indent="0" eaLnBrk="1" hangingPunct="1">
              <a:buNone/>
              <a:defRPr/>
            </a:pPr>
            <a:r>
              <a:rPr lang="en-US" sz="4800" dirty="0" smtClean="0"/>
              <a:t>There are several types of </a:t>
            </a:r>
            <a:r>
              <a:rPr lang="en-US" sz="4400" dirty="0" smtClean="0"/>
              <a:t>Reaction symbols used. </a:t>
            </a:r>
            <a:br>
              <a:rPr lang="en-US" sz="4400" dirty="0" smtClean="0"/>
            </a:br>
            <a:endParaRPr lang="en-US" sz="4400" dirty="0" smtClean="0"/>
          </a:p>
          <a:p>
            <a:pPr marL="0" indent="0" eaLnBrk="1" hangingPunct="1">
              <a:buNone/>
              <a:defRPr/>
            </a:pPr>
            <a:r>
              <a:rPr lang="en-US" sz="5700" dirty="0" smtClean="0"/>
              <a:t>+ 		plus (added to)</a:t>
            </a:r>
            <a:br>
              <a:rPr lang="en-US" sz="5700" dirty="0" smtClean="0"/>
            </a:br>
            <a:endParaRPr lang="en-US" sz="5700" dirty="0" smtClean="0"/>
          </a:p>
          <a:p>
            <a:pPr marL="0" indent="0" eaLnBrk="1" hangingPunct="1">
              <a:buNone/>
              <a:defRPr/>
            </a:pPr>
            <a:r>
              <a:rPr lang="en-US" sz="5700" dirty="0" smtClean="0">
                <a:sym typeface="Wingdings" pitchFamily="2" charset="2"/>
              </a:rPr>
              <a:t> </a:t>
            </a:r>
            <a:r>
              <a:rPr lang="en-US" sz="5700" dirty="0">
                <a:sym typeface="Wingdings" pitchFamily="2" charset="2"/>
              </a:rPr>
              <a:t>	</a:t>
            </a:r>
            <a:r>
              <a:rPr lang="en-US" sz="5700" dirty="0" smtClean="0">
                <a:sym typeface="Wingdings" pitchFamily="2" charset="2"/>
              </a:rPr>
              <a:t>	forms (produces or yields)</a:t>
            </a:r>
            <a:br>
              <a:rPr lang="en-US" sz="5700" dirty="0" smtClean="0">
                <a:sym typeface="Wingdings" pitchFamily="2" charset="2"/>
              </a:rPr>
            </a:br>
            <a:endParaRPr lang="en-US" sz="5700" dirty="0" smtClean="0">
              <a:sym typeface="Wingdings" pitchFamily="2" charset="2"/>
            </a:endParaRPr>
          </a:p>
          <a:p>
            <a:pPr marL="0" indent="0" eaLnBrk="1" hangingPunct="1">
              <a:buNone/>
              <a:defRPr/>
            </a:pPr>
            <a:r>
              <a:rPr lang="en-US" sz="5700" dirty="0" smtClean="0">
                <a:sym typeface="Wingdings" pitchFamily="2" charset="2"/>
              </a:rPr>
              <a:t>(g) 		gas</a:t>
            </a:r>
          </a:p>
          <a:p>
            <a:pPr marL="0" indent="0" eaLnBrk="1" hangingPunct="1">
              <a:buNone/>
              <a:defRPr/>
            </a:pPr>
            <a:r>
              <a:rPr lang="en-US" sz="5700" dirty="0" smtClean="0">
                <a:sym typeface="Wingdings" pitchFamily="2" charset="2"/>
              </a:rPr>
              <a:t>(s) 		solid</a:t>
            </a:r>
          </a:p>
          <a:p>
            <a:pPr marL="0" indent="0" eaLnBrk="1" hangingPunct="1">
              <a:buNone/>
              <a:defRPr/>
            </a:pPr>
            <a:r>
              <a:rPr lang="en-US" sz="5700" dirty="0" smtClean="0">
                <a:sym typeface="Wingdings" pitchFamily="2" charset="2"/>
              </a:rPr>
              <a:t>(l) 		liquid</a:t>
            </a:r>
          </a:p>
          <a:p>
            <a:pPr marL="0" indent="0" eaLnBrk="1" hangingPunct="1">
              <a:buNone/>
              <a:defRPr/>
            </a:pPr>
            <a:r>
              <a:rPr lang="en-US" sz="5700" dirty="0" smtClean="0">
                <a:sym typeface="Wingdings" pitchFamily="2" charset="2"/>
              </a:rPr>
              <a:t>(</a:t>
            </a:r>
            <a:r>
              <a:rPr lang="en-US" sz="5700" dirty="0" err="1" smtClean="0">
                <a:sym typeface="Wingdings" pitchFamily="2" charset="2"/>
              </a:rPr>
              <a:t>aq</a:t>
            </a:r>
            <a:r>
              <a:rPr lang="en-US" sz="5700" dirty="0" smtClean="0">
                <a:sym typeface="Wingdings" pitchFamily="2" charset="2"/>
              </a:rPr>
              <a:t>)</a:t>
            </a:r>
            <a:r>
              <a:rPr lang="en-US" sz="5700" dirty="0">
                <a:sym typeface="Wingdings" pitchFamily="2" charset="2"/>
              </a:rPr>
              <a:t>	</a:t>
            </a:r>
            <a:r>
              <a:rPr lang="en-US" sz="5700" dirty="0" smtClean="0">
                <a:sym typeface="Wingdings" pitchFamily="2" charset="2"/>
              </a:rPr>
              <a:t>aqueous solution</a:t>
            </a:r>
          </a:p>
          <a:p>
            <a:pPr eaLnBrk="1" hangingPunct="1">
              <a:defRPr/>
            </a:pPr>
            <a:endParaRPr lang="en-US" sz="4000" dirty="0" smtClean="0"/>
          </a:p>
        </p:txBody>
      </p:sp>
      <p:sp>
        <p:nvSpPr>
          <p:cNvPr id="2" name="TextBox 1"/>
          <p:cNvSpPr txBox="1"/>
          <p:nvPr/>
        </p:nvSpPr>
        <p:spPr>
          <a:xfrm>
            <a:off x="3505200" y="3962400"/>
            <a:ext cx="4648200" cy="1200329"/>
          </a:xfrm>
          <a:prstGeom prst="rect">
            <a:avLst/>
          </a:prstGeom>
          <a:noFill/>
        </p:spPr>
        <p:txBody>
          <a:bodyPr wrap="square" rtlCol="0">
            <a:spAutoFit/>
          </a:bodyPr>
          <a:lstStyle/>
          <a:p>
            <a:r>
              <a:rPr lang="en-US" sz="2400" dirty="0" smtClean="0">
                <a:solidFill>
                  <a:srgbClr val="FF0000"/>
                </a:solidFill>
              </a:rPr>
              <a:t>Placed after a chemical symbol in a reaction to note the state of matter</a:t>
            </a:r>
            <a:endParaRPr lang="en-US" sz="2400" dirty="0">
              <a:solidFill>
                <a:srgbClr val="FF0000"/>
              </a:solidFill>
            </a:endParaRP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1325563"/>
          </a:xfrm>
        </p:spPr>
        <p:txBody>
          <a:bodyPr>
            <a:normAutofit/>
          </a:bodyPr>
          <a:lstStyle/>
          <a:p>
            <a:pPr algn="ctr"/>
            <a:r>
              <a:rPr lang="en-US" sz="4400" dirty="0" smtClean="0"/>
              <a:t>The Copper Cycle Lab</a:t>
            </a:r>
            <a:endParaRPr lang="en-US" sz="4400" dirty="0"/>
          </a:p>
        </p:txBody>
      </p:sp>
      <p:sp>
        <p:nvSpPr>
          <p:cNvPr id="3" name="Content Placeholder 2"/>
          <p:cNvSpPr>
            <a:spLocks noGrp="1"/>
          </p:cNvSpPr>
          <p:nvPr>
            <p:ph idx="1"/>
          </p:nvPr>
        </p:nvSpPr>
        <p:spPr>
          <a:xfrm>
            <a:off x="0" y="1058863"/>
            <a:ext cx="8915400" cy="5257800"/>
          </a:xfrm>
        </p:spPr>
        <p:txBody>
          <a:bodyPr>
            <a:normAutofit/>
          </a:bodyPr>
          <a:lstStyle/>
          <a:p>
            <a:pPr marL="0" indent="0" algn="ctr">
              <a:buNone/>
            </a:pPr>
            <a:r>
              <a:rPr lang="en-US" dirty="0" smtClean="0"/>
              <a:t>Purpose: To examine the Law of Conservation of Matter</a:t>
            </a:r>
          </a:p>
          <a:p>
            <a:pPr marL="0" indent="0" algn="ctr">
              <a:buNone/>
            </a:pPr>
            <a:endParaRPr lang="en-US" dirty="0"/>
          </a:p>
          <a:p>
            <a:pPr marL="457200" indent="-457200">
              <a:buFont typeface="Arial" panose="020B0604020202020204" pitchFamily="34" charset="0"/>
              <a:buAutoNum type="arabicPeriod"/>
            </a:pPr>
            <a:r>
              <a:rPr lang="en-US" dirty="0"/>
              <a:t>This is a three-day lab. You must wear lab clothes all three days. </a:t>
            </a:r>
            <a:r>
              <a:rPr lang="en-US" dirty="0" smtClean="0"/>
              <a:t/>
            </a:r>
            <a:br>
              <a:rPr lang="en-US" dirty="0" smtClean="0"/>
            </a:br>
            <a:endParaRPr lang="en-US" dirty="0"/>
          </a:p>
          <a:p>
            <a:pPr marL="457200" indent="-457200">
              <a:buAutoNum type="arabicPeriod"/>
            </a:pPr>
            <a:r>
              <a:rPr lang="en-US" dirty="0" smtClean="0"/>
              <a:t>This is a three-day lab. If you are absent for any part of it you will be responsible for getting the data from your peers.</a:t>
            </a:r>
            <a:br>
              <a:rPr lang="en-US" dirty="0" smtClean="0"/>
            </a:br>
            <a:endParaRPr lang="en-US" dirty="0" smtClean="0"/>
          </a:p>
          <a:p>
            <a:pPr marL="457200" indent="-457200">
              <a:buAutoNum type="arabicPeriod"/>
            </a:pPr>
            <a:r>
              <a:rPr lang="en-US" dirty="0" smtClean="0"/>
              <a:t>This is a three-day lab. This lab involves several dangerous chemicals (yay!). You must know </a:t>
            </a:r>
            <a:r>
              <a:rPr lang="en-US" i="1" dirty="0" smtClean="0"/>
              <a:t>exactly</a:t>
            </a:r>
            <a:r>
              <a:rPr lang="en-US" dirty="0" smtClean="0"/>
              <a:t> what you are working with and in what amounts at all times. </a:t>
            </a:r>
            <a:r>
              <a:rPr lang="en-US" dirty="0"/>
              <a:t/>
            </a:r>
            <a:br>
              <a:rPr lang="en-US" dirty="0"/>
            </a:br>
            <a:endParaRPr lang="en-US" dirty="0" smtClean="0"/>
          </a:p>
          <a:p>
            <a:pPr marL="457200" indent="-457200">
              <a:buAutoNum type="arabicPeriod"/>
            </a:pPr>
            <a:r>
              <a:rPr lang="en-US" dirty="0" smtClean="0"/>
              <a:t>This is a three-day lab. If you do not finish a portion of the lab on that particular day, make yourself available to come before or after school with your lab group. If you do not finish the experiment then your group will automatically be deducted 30%. </a:t>
            </a:r>
          </a:p>
        </p:txBody>
      </p:sp>
    </p:spTree>
    <p:extLst>
      <p:ext uri="{BB962C8B-B14F-4D97-AF65-F5344CB8AC3E}">
        <p14:creationId xmlns:p14="http://schemas.microsoft.com/office/powerpoint/2010/main" val="4041407820"/>
      </p:ext>
    </p:extLst>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654" y="237330"/>
            <a:ext cx="7886700" cy="1325563"/>
          </a:xfrm>
        </p:spPr>
        <p:txBody>
          <a:bodyPr>
            <a:normAutofit/>
          </a:bodyPr>
          <a:lstStyle/>
          <a:p>
            <a:pPr algn="ctr"/>
            <a:r>
              <a:rPr lang="en-US" sz="4000" b="1" dirty="0" smtClean="0"/>
              <a:t>Counting Atoms</a:t>
            </a:r>
            <a:endParaRPr lang="en-US" sz="4000" b="1" dirty="0"/>
          </a:p>
        </p:txBody>
      </p:sp>
      <p:sp>
        <p:nvSpPr>
          <p:cNvPr id="6" name="Rectangle 3"/>
          <p:cNvSpPr>
            <a:spLocks noGrp="1" noChangeArrowheads="1"/>
          </p:cNvSpPr>
          <p:nvPr>
            <p:ph sz="quarter" idx="1"/>
          </p:nvPr>
        </p:nvSpPr>
        <p:spPr>
          <a:xfrm>
            <a:off x="457200" y="1387474"/>
            <a:ext cx="8305800" cy="4340225"/>
          </a:xfrm>
        </p:spPr>
        <p:txBody>
          <a:bodyPr/>
          <a:lstStyle/>
          <a:p>
            <a:pPr marL="0" indent="0" eaLnBrk="1" hangingPunct="1">
              <a:buNone/>
            </a:pPr>
            <a:endParaRPr lang="en-US" dirty="0"/>
          </a:p>
          <a:p>
            <a:pPr eaLnBrk="1" hangingPunct="1"/>
            <a:endParaRPr lang="en-US" dirty="0"/>
          </a:p>
          <a:p>
            <a:pPr eaLnBrk="1" hangingPunct="1"/>
            <a:endParaRPr lang="en-US" dirty="0"/>
          </a:p>
          <a:p>
            <a:pPr eaLnBrk="1" hangingPunct="1">
              <a:buFont typeface="Wingdings" charset="2"/>
              <a:buNone/>
            </a:pPr>
            <a:endParaRPr lang="en-US" dirty="0"/>
          </a:p>
        </p:txBody>
      </p:sp>
      <p:sp>
        <p:nvSpPr>
          <p:cNvPr id="7" name="TextBox 6"/>
          <p:cNvSpPr txBox="1">
            <a:spLocks noChangeArrowheads="1"/>
          </p:cNvSpPr>
          <p:nvPr/>
        </p:nvSpPr>
        <p:spPr bwMode="auto">
          <a:xfrm>
            <a:off x="5410200" y="3597274"/>
            <a:ext cx="3429000" cy="1816100"/>
          </a:xfrm>
          <a:prstGeom prst="rect">
            <a:avLst/>
          </a:prstGeom>
          <a:noFill/>
          <a:ln w="9525">
            <a:noFill/>
            <a:miter lim="800000"/>
            <a:headEnd/>
            <a:tailEnd/>
          </a:ln>
        </p:spPr>
        <p:txBody>
          <a:bodyPr>
            <a:prstTxWarp prst="textNoShape">
              <a:avLst/>
            </a:prstTxWarp>
            <a:spAutoFit/>
          </a:bodyPr>
          <a:lstStyle/>
          <a:p>
            <a:r>
              <a:rPr lang="en-US" sz="2800" b="1" u="sng"/>
              <a:t>Subscript:  </a:t>
            </a:r>
            <a:r>
              <a:rPr lang="en-US" sz="2800"/>
              <a:t>Tells us how many of that one single atom we have</a:t>
            </a:r>
          </a:p>
        </p:txBody>
      </p:sp>
      <p:pic>
        <p:nvPicPr>
          <p:cNvPr id="8" name="Picture 6"/>
          <p:cNvPicPr>
            <a:picLocks noChangeAspect="1" noChangeArrowheads="1"/>
          </p:cNvPicPr>
          <p:nvPr/>
        </p:nvPicPr>
        <p:blipFill>
          <a:blip r:embed="rId2"/>
          <a:srcRect/>
          <a:stretch>
            <a:fillRect/>
          </a:stretch>
        </p:blipFill>
        <p:spPr bwMode="auto">
          <a:xfrm>
            <a:off x="2819400" y="1463674"/>
            <a:ext cx="3048000" cy="1774825"/>
          </a:xfrm>
          <a:prstGeom prst="rect">
            <a:avLst/>
          </a:prstGeom>
          <a:noFill/>
          <a:ln w="9525">
            <a:noFill/>
            <a:miter lim="800000"/>
            <a:headEnd/>
            <a:tailEnd/>
          </a:ln>
        </p:spPr>
      </p:pic>
      <p:sp>
        <p:nvSpPr>
          <p:cNvPr id="9" name="TextBox 8"/>
          <p:cNvSpPr txBox="1">
            <a:spLocks noChangeArrowheads="1"/>
          </p:cNvSpPr>
          <p:nvPr/>
        </p:nvSpPr>
        <p:spPr bwMode="auto">
          <a:xfrm>
            <a:off x="228600" y="2987674"/>
            <a:ext cx="3429000" cy="1816100"/>
          </a:xfrm>
          <a:prstGeom prst="rect">
            <a:avLst/>
          </a:prstGeom>
          <a:noFill/>
          <a:ln w="9525">
            <a:noFill/>
            <a:miter lim="800000"/>
            <a:headEnd/>
            <a:tailEnd/>
          </a:ln>
        </p:spPr>
        <p:txBody>
          <a:bodyPr>
            <a:prstTxWarp prst="textNoShape">
              <a:avLst/>
            </a:prstTxWarp>
            <a:spAutoFit/>
          </a:bodyPr>
          <a:lstStyle/>
          <a:p>
            <a:r>
              <a:rPr lang="en-US" sz="2800" b="1" u="sng"/>
              <a:t>Coefficient:</a:t>
            </a:r>
            <a:r>
              <a:rPr lang="en-US" sz="2800"/>
              <a:t> Tells us how many of that entire molecule we have</a:t>
            </a:r>
          </a:p>
        </p:txBody>
      </p:sp>
      <p:cxnSp>
        <p:nvCxnSpPr>
          <p:cNvPr id="10" name="Straight Arrow Connector 9"/>
          <p:cNvCxnSpPr/>
          <p:nvPr/>
        </p:nvCxnSpPr>
        <p:spPr>
          <a:xfrm flipV="1">
            <a:off x="2362200" y="2530474"/>
            <a:ext cx="533400" cy="457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4991100" y="3101974"/>
            <a:ext cx="533400" cy="457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294996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14350" y="69056"/>
            <a:ext cx="7886700" cy="1325563"/>
          </a:xfrm>
        </p:spPr>
        <p:txBody>
          <a:bodyPr>
            <a:normAutofit/>
          </a:bodyPr>
          <a:lstStyle/>
          <a:p>
            <a:pPr algn="ctr" eaLnBrk="1" hangingPunct="1">
              <a:defRPr/>
            </a:pPr>
            <a:r>
              <a:rPr lang="en-US" sz="4400" b="1" dirty="0" smtClean="0"/>
              <a:t>Practice Counting Atoms</a:t>
            </a:r>
          </a:p>
        </p:txBody>
      </p:sp>
      <p:sp>
        <p:nvSpPr>
          <p:cNvPr id="70660" name="Text Box 4"/>
          <p:cNvSpPr txBox="1">
            <a:spLocks noChangeArrowheads="1"/>
          </p:cNvSpPr>
          <p:nvPr/>
        </p:nvSpPr>
        <p:spPr bwMode="auto">
          <a:xfrm>
            <a:off x="304800" y="1981200"/>
            <a:ext cx="2457450" cy="769441"/>
          </a:xfrm>
          <a:prstGeom prst="rect">
            <a:avLst/>
          </a:prstGeom>
          <a:noFill/>
          <a:ln w="9525">
            <a:noFill/>
            <a:miter lim="800000"/>
            <a:headEnd/>
            <a:tailEnd/>
          </a:ln>
        </p:spPr>
        <p:txBody>
          <a:bodyPr wrap="square">
            <a:spAutoFit/>
          </a:bodyPr>
          <a:lstStyle/>
          <a:p>
            <a:pPr eaLnBrk="1" hangingPunct="1">
              <a:spcBef>
                <a:spcPct val="50000"/>
              </a:spcBef>
            </a:pPr>
            <a:r>
              <a:rPr lang="en-US" sz="4400" dirty="0" smtClean="0">
                <a:latin typeface="Times New Roman" pitchFamily="18" charset="0"/>
              </a:rPr>
              <a:t>4MgCl</a:t>
            </a:r>
            <a:r>
              <a:rPr lang="en-US" sz="4400" baseline="-25000" dirty="0" smtClean="0">
                <a:latin typeface="Times New Roman" pitchFamily="18" charset="0"/>
              </a:rPr>
              <a:t>2</a:t>
            </a:r>
            <a:r>
              <a:rPr lang="en-US" sz="4400" dirty="0" smtClean="0">
                <a:latin typeface="Times New Roman" pitchFamily="18" charset="0"/>
              </a:rPr>
              <a:t> </a:t>
            </a:r>
            <a:endParaRPr lang="en-US" sz="4400" dirty="0">
              <a:latin typeface="Times New Roman" pitchFamily="18" charset="0"/>
            </a:endParaRPr>
          </a:p>
        </p:txBody>
      </p:sp>
      <p:sp>
        <p:nvSpPr>
          <p:cNvPr id="70661" name="Text Box 5"/>
          <p:cNvSpPr txBox="1">
            <a:spLocks noChangeArrowheads="1"/>
          </p:cNvSpPr>
          <p:nvPr/>
        </p:nvSpPr>
        <p:spPr bwMode="auto">
          <a:xfrm>
            <a:off x="2514600" y="1828800"/>
            <a:ext cx="7715250" cy="762000"/>
          </a:xfrm>
          <a:prstGeom prst="rect">
            <a:avLst/>
          </a:prstGeom>
          <a:noFill/>
          <a:ln w="9525">
            <a:noFill/>
            <a:miter lim="800000"/>
            <a:headEnd/>
            <a:tailEnd/>
          </a:ln>
        </p:spPr>
        <p:txBody>
          <a:bodyPr>
            <a:spAutoFit/>
          </a:bodyPr>
          <a:lstStyle/>
          <a:p>
            <a:pPr eaLnBrk="1" hangingPunct="1">
              <a:spcBef>
                <a:spcPct val="50000"/>
              </a:spcBef>
            </a:pPr>
            <a:r>
              <a:rPr lang="en-US" sz="4400" dirty="0" smtClean="0">
                <a:latin typeface="Times New Roman" pitchFamily="18" charset="0"/>
              </a:rPr>
              <a:t>Mg = 4 atoms </a:t>
            </a:r>
            <a:r>
              <a:rPr lang="en-US" sz="4400" dirty="0">
                <a:latin typeface="Times New Roman" pitchFamily="18" charset="0"/>
              </a:rPr>
              <a:t>of magnesium</a:t>
            </a:r>
          </a:p>
        </p:txBody>
      </p:sp>
      <p:sp>
        <p:nvSpPr>
          <p:cNvPr id="70662" name="Text Box 6"/>
          <p:cNvSpPr txBox="1">
            <a:spLocks noChangeArrowheads="1"/>
          </p:cNvSpPr>
          <p:nvPr/>
        </p:nvSpPr>
        <p:spPr bwMode="auto">
          <a:xfrm>
            <a:off x="2609850" y="2438400"/>
            <a:ext cx="6572250" cy="762000"/>
          </a:xfrm>
          <a:prstGeom prst="rect">
            <a:avLst/>
          </a:prstGeom>
          <a:noFill/>
          <a:ln w="9525">
            <a:noFill/>
            <a:miter lim="800000"/>
            <a:headEnd/>
            <a:tailEnd/>
          </a:ln>
        </p:spPr>
        <p:txBody>
          <a:bodyPr>
            <a:spAutoFit/>
          </a:bodyPr>
          <a:lstStyle/>
          <a:p>
            <a:pPr eaLnBrk="1" hangingPunct="1">
              <a:spcBef>
                <a:spcPct val="50000"/>
              </a:spcBef>
            </a:pPr>
            <a:r>
              <a:rPr lang="en-US" sz="4400" dirty="0" smtClean="0">
                <a:latin typeface="Times New Roman" pitchFamily="18" charset="0"/>
              </a:rPr>
              <a:t>Cl  = 8 </a:t>
            </a:r>
            <a:r>
              <a:rPr lang="en-US" sz="4400" dirty="0">
                <a:latin typeface="Times New Roman" pitchFamily="18" charset="0"/>
              </a:rPr>
              <a:t>atoms of chlorine</a:t>
            </a:r>
          </a:p>
        </p:txBody>
      </p:sp>
      <p:sp>
        <p:nvSpPr>
          <p:cNvPr id="70663" name="Text Box 7"/>
          <p:cNvSpPr txBox="1">
            <a:spLocks noChangeArrowheads="1"/>
          </p:cNvSpPr>
          <p:nvPr/>
        </p:nvSpPr>
        <p:spPr bwMode="auto">
          <a:xfrm>
            <a:off x="257175" y="3657600"/>
            <a:ext cx="3619500" cy="762000"/>
          </a:xfrm>
          <a:prstGeom prst="rect">
            <a:avLst/>
          </a:prstGeom>
          <a:noFill/>
          <a:ln w="9525">
            <a:noFill/>
            <a:miter lim="800000"/>
            <a:headEnd/>
            <a:tailEnd/>
          </a:ln>
        </p:spPr>
        <p:txBody>
          <a:bodyPr>
            <a:spAutoFit/>
          </a:bodyPr>
          <a:lstStyle/>
          <a:p>
            <a:pPr eaLnBrk="1" hangingPunct="1">
              <a:spcBef>
                <a:spcPct val="50000"/>
              </a:spcBef>
            </a:pPr>
            <a:r>
              <a:rPr lang="en-US" sz="4400" dirty="0" smtClean="0">
                <a:latin typeface="Times New Roman" pitchFamily="18" charset="0"/>
              </a:rPr>
              <a:t>Be(NO</a:t>
            </a:r>
            <a:r>
              <a:rPr lang="en-US" sz="4400" baseline="-25000" dirty="0" smtClean="0">
                <a:latin typeface="Times New Roman" pitchFamily="18" charset="0"/>
              </a:rPr>
              <a:t>3</a:t>
            </a:r>
            <a:r>
              <a:rPr lang="en-US" sz="4400" dirty="0" smtClean="0">
                <a:latin typeface="Times New Roman" pitchFamily="18" charset="0"/>
              </a:rPr>
              <a:t>)</a:t>
            </a:r>
            <a:r>
              <a:rPr lang="en-US" sz="4400" baseline="-25000" dirty="0" smtClean="0">
                <a:latin typeface="Times New Roman" pitchFamily="18" charset="0"/>
              </a:rPr>
              <a:t>2</a:t>
            </a:r>
            <a:r>
              <a:rPr lang="en-US" sz="4400" dirty="0" smtClean="0">
                <a:latin typeface="Times New Roman" pitchFamily="18" charset="0"/>
              </a:rPr>
              <a:t> </a:t>
            </a:r>
            <a:endParaRPr lang="en-US" sz="4400" dirty="0">
              <a:latin typeface="Times New Roman" pitchFamily="18" charset="0"/>
            </a:endParaRPr>
          </a:p>
        </p:txBody>
      </p:sp>
      <p:sp>
        <p:nvSpPr>
          <p:cNvPr id="70664" name="Text Box 8"/>
          <p:cNvSpPr txBox="1">
            <a:spLocks noChangeArrowheads="1"/>
          </p:cNvSpPr>
          <p:nvPr/>
        </p:nvSpPr>
        <p:spPr bwMode="auto">
          <a:xfrm>
            <a:off x="2898301" y="4114800"/>
            <a:ext cx="3143250" cy="762000"/>
          </a:xfrm>
          <a:prstGeom prst="rect">
            <a:avLst/>
          </a:prstGeom>
          <a:noFill/>
          <a:ln w="9525">
            <a:noFill/>
            <a:miter lim="800000"/>
            <a:headEnd/>
            <a:tailEnd/>
          </a:ln>
        </p:spPr>
        <p:txBody>
          <a:bodyPr>
            <a:spAutoFit/>
          </a:bodyPr>
          <a:lstStyle/>
          <a:p>
            <a:pPr eaLnBrk="1" hangingPunct="1">
              <a:spcBef>
                <a:spcPct val="50000"/>
              </a:spcBef>
            </a:pPr>
            <a:r>
              <a:rPr lang="en-US" sz="4400" dirty="0">
                <a:latin typeface="Times New Roman" pitchFamily="18" charset="0"/>
              </a:rPr>
              <a:t>N</a:t>
            </a:r>
            <a:r>
              <a:rPr lang="en-US" sz="4400" dirty="0" smtClean="0">
                <a:latin typeface="Times New Roman" pitchFamily="18" charset="0"/>
              </a:rPr>
              <a:t>  = </a:t>
            </a:r>
            <a:r>
              <a:rPr lang="en-US" sz="4400" dirty="0">
                <a:latin typeface="Times New Roman" pitchFamily="18" charset="0"/>
              </a:rPr>
              <a:t>2</a:t>
            </a:r>
          </a:p>
        </p:txBody>
      </p:sp>
      <p:sp>
        <p:nvSpPr>
          <p:cNvPr id="70665" name="Text Box 9"/>
          <p:cNvSpPr txBox="1">
            <a:spLocks noChangeArrowheads="1"/>
          </p:cNvSpPr>
          <p:nvPr/>
        </p:nvSpPr>
        <p:spPr bwMode="auto">
          <a:xfrm>
            <a:off x="2895600" y="4713027"/>
            <a:ext cx="3429000" cy="762000"/>
          </a:xfrm>
          <a:prstGeom prst="rect">
            <a:avLst/>
          </a:prstGeom>
          <a:noFill/>
          <a:ln w="9525">
            <a:noFill/>
            <a:miter lim="800000"/>
            <a:headEnd/>
            <a:tailEnd/>
          </a:ln>
        </p:spPr>
        <p:txBody>
          <a:bodyPr>
            <a:spAutoFit/>
          </a:bodyPr>
          <a:lstStyle/>
          <a:p>
            <a:pPr eaLnBrk="1" hangingPunct="1">
              <a:spcBef>
                <a:spcPct val="50000"/>
              </a:spcBef>
            </a:pPr>
            <a:r>
              <a:rPr lang="en-US" sz="4400" dirty="0" smtClean="0">
                <a:latin typeface="Times New Roman" pitchFamily="18" charset="0"/>
              </a:rPr>
              <a:t>O  = </a:t>
            </a:r>
            <a:r>
              <a:rPr lang="en-US" sz="4400" dirty="0">
                <a:latin typeface="Times New Roman" pitchFamily="18" charset="0"/>
              </a:rPr>
              <a:t>6</a:t>
            </a:r>
          </a:p>
        </p:txBody>
      </p:sp>
      <p:sp>
        <p:nvSpPr>
          <p:cNvPr id="70667" name="Text Box 11"/>
          <p:cNvSpPr txBox="1">
            <a:spLocks noChangeArrowheads="1"/>
          </p:cNvSpPr>
          <p:nvPr/>
        </p:nvSpPr>
        <p:spPr bwMode="auto">
          <a:xfrm>
            <a:off x="2762250" y="3489278"/>
            <a:ext cx="2743200" cy="762000"/>
          </a:xfrm>
          <a:prstGeom prst="rect">
            <a:avLst/>
          </a:prstGeom>
          <a:noFill/>
          <a:ln w="9525">
            <a:noFill/>
            <a:miter lim="800000"/>
            <a:headEnd/>
            <a:tailEnd/>
          </a:ln>
        </p:spPr>
        <p:txBody>
          <a:bodyPr>
            <a:spAutoFit/>
          </a:bodyPr>
          <a:lstStyle/>
          <a:p>
            <a:pPr eaLnBrk="1" hangingPunct="1">
              <a:spcBef>
                <a:spcPct val="50000"/>
              </a:spcBef>
            </a:pPr>
            <a:r>
              <a:rPr lang="en-US" sz="4400" dirty="0" smtClean="0">
                <a:latin typeface="Times New Roman" pitchFamily="18" charset="0"/>
              </a:rPr>
              <a:t>Be = </a:t>
            </a:r>
            <a:r>
              <a:rPr lang="en-US" sz="4400" dirty="0">
                <a:latin typeface="Times New Roman" pitchFamily="18" charset="0"/>
              </a:rPr>
              <a:t>1</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 calcmode="lin" valueType="num">
                                      <p:cBhvr additive="base">
                                        <p:cTn id="7" dur="500" fill="hold"/>
                                        <p:tgtEl>
                                          <p:spTgt spid="70660"/>
                                        </p:tgtEl>
                                        <p:attrNameLst>
                                          <p:attrName>ppt_x</p:attrName>
                                        </p:attrNameLst>
                                      </p:cBhvr>
                                      <p:tavLst>
                                        <p:tav tm="0">
                                          <p:val>
                                            <p:strVal val="0-#ppt_w/2"/>
                                          </p:val>
                                        </p:tav>
                                        <p:tav tm="100000">
                                          <p:val>
                                            <p:strVal val="#ppt_x"/>
                                          </p:val>
                                        </p:tav>
                                      </p:tavLst>
                                    </p:anim>
                                    <p:anim calcmode="lin" valueType="num">
                                      <p:cBhvr additive="base">
                                        <p:cTn id="8" dur="500" fill="hold"/>
                                        <p:tgtEl>
                                          <p:spTgt spid="7066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0661"/>
                                        </p:tgtEl>
                                        <p:attrNameLst>
                                          <p:attrName>style.visibility</p:attrName>
                                        </p:attrNameLst>
                                      </p:cBhvr>
                                      <p:to>
                                        <p:strVal val="visible"/>
                                      </p:to>
                                    </p:set>
                                    <p:anim calcmode="lin" valueType="num">
                                      <p:cBhvr additive="base">
                                        <p:cTn id="13" dur="500" fill="hold"/>
                                        <p:tgtEl>
                                          <p:spTgt spid="70661"/>
                                        </p:tgtEl>
                                        <p:attrNameLst>
                                          <p:attrName>ppt_x</p:attrName>
                                        </p:attrNameLst>
                                      </p:cBhvr>
                                      <p:tavLst>
                                        <p:tav tm="0">
                                          <p:val>
                                            <p:strVal val="0-#ppt_w/2"/>
                                          </p:val>
                                        </p:tav>
                                        <p:tav tm="100000">
                                          <p:val>
                                            <p:strVal val="#ppt_x"/>
                                          </p:val>
                                        </p:tav>
                                      </p:tavLst>
                                    </p:anim>
                                    <p:anim calcmode="lin" valueType="num">
                                      <p:cBhvr additive="base">
                                        <p:cTn id="14" dur="500" fill="hold"/>
                                        <p:tgtEl>
                                          <p:spTgt spid="7066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0662"/>
                                        </p:tgtEl>
                                        <p:attrNameLst>
                                          <p:attrName>style.visibility</p:attrName>
                                        </p:attrNameLst>
                                      </p:cBhvr>
                                      <p:to>
                                        <p:strVal val="visible"/>
                                      </p:to>
                                    </p:set>
                                    <p:anim calcmode="lin" valueType="num">
                                      <p:cBhvr additive="base">
                                        <p:cTn id="19" dur="500" fill="hold"/>
                                        <p:tgtEl>
                                          <p:spTgt spid="70662"/>
                                        </p:tgtEl>
                                        <p:attrNameLst>
                                          <p:attrName>ppt_x</p:attrName>
                                        </p:attrNameLst>
                                      </p:cBhvr>
                                      <p:tavLst>
                                        <p:tav tm="0">
                                          <p:val>
                                            <p:strVal val="0-#ppt_w/2"/>
                                          </p:val>
                                        </p:tav>
                                        <p:tav tm="100000">
                                          <p:val>
                                            <p:strVal val="#ppt_x"/>
                                          </p:val>
                                        </p:tav>
                                      </p:tavLst>
                                    </p:anim>
                                    <p:anim calcmode="lin" valueType="num">
                                      <p:cBhvr additive="base">
                                        <p:cTn id="20" dur="500" fill="hold"/>
                                        <p:tgtEl>
                                          <p:spTgt spid="7066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0663"/>
                                        </p:tgtEl>
                                        <p:attrNameLst>
                                          <p:attrName>style.visibility</p:attrName>
                                        </p:attrNameLst>
                                      </p:cBhvr>
                                      <p:to>
                                        <p:strVal val="visible"/>
                                      </p:to>
                                    </p:set>
                                    <p:anim calcmode="lin" valueType="num">
                                      <p:cBhvr additive="base">
                                        <p:cTn id="25" dur="500" fill="hold"/>
                                        <p:tgtEl>
                                          <p:spTgt spid="70663"/>
                                        </p:tgtEl>
                                        <p:attrNameLst>
                                          <p:attrName>ppt_x</p:attrName>
                                        </p:attrNameLst>
                                      </p:cBhvr>
                                      <p:tavLst>
                                        <p:tav tm="0">
                                          <p:val>
                                            <p:strVal val="0-#ppt_w/2"/>
                                          </p:val>
                                        </p:tav>
                                        <p:tav tm="100000">
                                          <p:val>
                                            <p:strVal val="#ppt_x"/>
                                          </p:val>
                                        </p:tav>
                                      </p:tavLst>
                                    </p:anim>
                                    <p:anim calcmode="lin" valueType="num">
                                      <p:cBhvr additive="base">
                                        <p:cTn id="26" dur="500" fill="hold"/>
                                        <p:tgtEl>
                                          <p:spTgt spid="7066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0664"/>
                                        </p:tgtEl>
                                        <p:attrNameLst>
                                          <p:attrName>style.visibility</p:attrName>
                                        </p:attrNameLst>
                                      </p:cBhvr>
                                      <p:to>
                                        <p:strVal val="visible"/>
                                      </p:to>
                                    </p:set>
                                    <p:anim calcmode="lin" valueType="num">
                                      <p:cBhvr additive="base">
                                        <p:cTn id="31" dur="500" fill="hold"/>
                                        <p:tgtEl>
                                          <p:spTgt spid="70664"/>
                                        </p:tgtEl>
                                        <p:attrNameLst>
                                          <p:attrName>ppt_x</p:attrName>
                                        </p:attrNameLst>
                                      </p:cBhvr>
                                      <p:tavLst>
                                        <p:tav tm="0">
                                          <p:val>
                                            <p:strVal val="0-#ppt_w/2"/>
                                          </p:val>
                                        </p:tav>
                                        <p:tav tm="100000">
                                          <p:val>
                                            <p:strVal val="#ppt_x"/>
                                          </p:val>
                                        </p:tav>
                                      </p:tavLst>
                                    </p:anim>
                                    <p:anim calcmode="lin" valueType="num">
                                      <p:cBhvr additive="base">
                                        <p:cTn id="32" dur="500" fill="hold"/>
                                        <p:tgtEl>
                                          <p:spTgt spid="7066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0665"/>
                                        </p:tgtEl>
                                        <p:attrNameLst>
                                          <p:attrName>style.visibility</p:attrName>
                                        </p:attrNameLst>
                                      </p:cBhvr>
                                      <p:to>
                                        <p:strVal val="visible"/>
                                      </p:to>
                                    </p:set>
                                    <p:anim calcmode="lin" valueType="num">
                                      <p:cBhvr additive="base">
                                        <p:cTn id="37" dur="500" fill="hold"/>
                                        <p:tgtEl>
                                          <p:spTgt spid="70665"/>
                                        </p:tgtEl>
                                        <p:attrNameLst>
                                          <p:attrName>ppt_x</p:attrName>
                                        </p:attrNameLst>
                                      </p:cBhvr>
                                      <p:tavLst>
                                        <p:tav tm="0">
                                          <p:val>
                                            <p:strVal val="0-#ppt_w/2"/>
                                          </p:val>
                                        </p:tav>
                                        <p:tav tm="100000">
                                          <p:val>
                                            <p:strVal val="#ppt_x"/>
                                          </p:val>
                                        </p:tav>
                                      </p:tavLst>
                                    </p:anim>
                                    <p:anim calcmode="lin" valueType="num">
                                      <p:cBhvr additive="base">
                                        <p:cTn id="38" dur="500" fill="hold"/>
                                        <p:tgtEl>
                                          <p:spTgt spid="7066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0667"/>
                                        </p:tgtEl>
                                        <p:attrNameLst>
                                          <p:attrName>style.visibility</p:attrName>
                                        </p:attrNameLst>
                                      </p:cBhvr>
                                      <p:to>
                                        <p:strVal val="visible"/>
                                      </p:to>
                                    </p:set>
                                    <p:anim calcmode="lin" valueType="num">
                                      <p:cBhvr additive="base">
                                        <p:cTn id="43" dur="500" fill="hold"/>
                                        <p:tgtEl>
                                          <p:spTgt spid="70667"/>
                                        </p:tgtEl>
                                        <p:attrNameLst>
                                          <p:attrName>ppt_x</p:attrName>
                                        </p:attrNameLst>
                                      </p:cBhvr>
                                      <p:tavLst>
                                        <p:tav tm="0">
                                          <p:val>
                                            <p:strVal val="0-#ppt_w/2"/>
                                          </p:val>
                                        </p:tav>
                                        <p:tav tm="100000">
                                          <p:val>
                                            <p:strVal val="#ppt_x"/>
                                          </p:val>
                                        </p:tav>
                                      </p:tavLst>
                                    </p:anim>
                                    <p:anim calcmode="lin" valueType="num">
                                      <p:cBhvr additive="base">
                                        <p:cTn id="44" dur="500" fill="hold"/>
                                        <p:tgtEl>
                                          <p:spTgt spid="706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utoUpdateAnimBg="0"/>
      <p:bldP spid="70661" grpId="0" autoUpdateAnimBg="0"/>
      <p:bldP spid="70662" grpId="0" autoUpdateAnimBg="0"/>
      <p:bldP spid="70663" grpId="0" autoUpdateAnimBg="0"/>
      <p:bldP spid="70664" grpId="0" autoUpdateAnimBg="0"/>
      <p:bldP spid="70665" grpId="0" autoUpdateAnimBg="0"/>
      <p:bldP spid="70667"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5606</TotalTime>
  <Words>388</Words>
  <Application>Microsoft Office PowerPoint</Application>
  <PresentationFormat>On-screen Show (4:3)</PresentationFormat>
  <Paragraphs>82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  Chemical Reactions</vt:lpstr>
      <vt:lpstr>Seedlings in a Jar</vt:lpstr>
      <vt:lpstr>Chemical Reactions</vt:lpstr>
      <vt:lpstr>Chemical Equations</vt:lpstr>
      <vt:lpstr>Chemical Equations</vt:lpstr>
      <vt:lpstr>Reaction Symbols</vt:lpstr>
      <vt:lpstr>The Copper Cycle Lab</vt:lpstr>
      <vt:lpstr>Counting Atoms</vt:lpstr>
      <vt:lpstr>Practice Counting Atoms</vt:lpstr>
      <vt:lpstr>Balanced Equations</vt:lpstr>
      <vt:lpstr>Take a look at this…</vt:lpstr>
      <vt:lpstr>We must the get the O2 to balance..</vt:lpstr>
      <vt:lpstr>And now….Is it balanced?</vt:lpstr>
      <vt:lpstr>Steps to Balancing</vt:lpstr>
      <vt:lpstr>PowerPoint Presentation</vt:lpstr>
      <vt:lpstr>Now try on your own…</vt:lpstr>
      <vt:lpstr>Helpful Hints to Balancing</vt:lpstr>
    </vt:vector>
  </TitlesOfParts>
  <Company>CCSD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dc:title>
  <dc:creator>MEGAN KOVACH</dc:creator>
  <cp:lastModifiedBy>MEGAN KOVACH</cp:lastModifiedBy>
  <cp:revision>106</cp:revision>
  <dcterms:created xsi:type="dcterms:W3CDTF">2004-11-16T13:52:46Z</dcterms:created>
  <dcterms:modified xsi:type="dcterms:W3CDTF">2016-10-14T14:34:07Z</dcterms:modified>
</cp:coreProperties>
</file>