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3"/>
  </p:handoutMasterIdLst>
  <p:sldIdLst>
    <p:sldId id="269" r:id="rId2"/>
    <p:sldId id="271" r:id="rId3"/>
    <p:sldId id="289" r:id="rId4"/>
    <p:sldId id="272" r:id="rId5"/>
    <p:sldId id="273" r:id="rId6"/>
    <p:sldId id="274" r:id="rId7"/>
    <p:sldId id="276" r:id="rId8"/>
    <p:sldId id="278" r:id="rId9"/>
    <p:sldId id="275" r:id="rId10"/>
    <p:sldId id="277" r:id="rId11"/>
    <p:sldId id="268" r:id="rId12"/>
    <p:sldId id="258" r:id="rId13"/>
    <p:sldId id="279" r:id="rId14"/>
    <p:sldId id="280" r:id="rId15"/>
    <p:sldId id="281" r:id="rId16"/>
    <p:sldId id="282" r:id="rId17"/>
    <p:sldId id="283" r:id="rId18"/>
    <p:sldId id="284" r:id="rId19"/>
    <p:sldId id="286" r:id="rId20"/>
    <p:sldId id="288" r:id="rId21"/>
    <p:sldId id="290" r:id="rId2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E377B3-8A31-5449-BB60-2BC28C6105E9}" type="datetimeFigureOut">
              <a:rPr lang="en-US"/>
              <a:pPr/>
              <a:t>9/21/15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11308D-91F1-6C40-B298-E3E2CAD567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07EAC3E-13C4-914F-9163-D21607766E82}" type="datetimeFigureOut">
              <a:rPr lang="en-US"/>
              <a:pPr/>
              <a:t>9/21/15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E6FA3E5-825A-B647-AA44-9B09F14D3D9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B612B9-C9A7-3444-A201-139197FDB4D6}" type="datetimeFigureOut">
              <a:rPr lang="en-US"/>
              <a:pPr/>
              <a:t>9/21/15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ED289-EC29-324E-B445-F2BF84565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1E47F-2911-8D4C-94F1-4A814A96EB7B}" type="datetimeFigureOut">
              <a:rPr lang="en-US"/>
              <a:pPr/>
              <a:t>9/21/15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A2C07-F8DE-FF44-B0A6-5973820FB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4773B-1134-5047-BB9A-F2006E858A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58230-DBB4-CD4C-BA44-D435D8EE6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1D046-2A0A-E849-A3DE-E20B106722F0}" type="datetimeFigureOut">
              <a:rPr lang="en-US"/>
              <a:pPr/>
              <a:t>9/21/15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B2040-FE47-9648-AF9F-E2C311AC57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0E9A2DF-A1E3-6244-B5EA-F0318BBF8E91}" type="datetimeFigureOut">
              <a:rPr lang="en-US"/>
              <a:pPr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69EC471-D6E5-2A40-B423-F4674A24083A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04454-69B1-DC49-900C-E77CB296B060}" type="datetimeFigureOut">
              <a:rPr lang="en-US"/>
              <a:pPr/>
              <a:t>9/21/15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69372-CA20-9642-B337-5E7B6AC1C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35EF71-DF94-F24B-95B0-5DFABF830CC3}" type="datetimeFigureOut">
              <a:rPr lang="en-US"/>
              <a:pPr/>
              <a:t>9/21/15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3AE2-11F2-5742-9D18-AD867047E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2741E0-0C33-C641-B64B-6628093E2332}" type="datetimeFigureOut">
              <a:rPr lang="en-US"/>
              <a:pPr/>
              <a:t>9/21/15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83720-DBD8-5042-A7E0-322ADA1D8E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B49BD5-7428-5F4A-AD5B-92533210A3A3}" type="datetimeFigureOut">
              <a:rPr lang="en-US"/>
              <a:pPr/>
              <a:t>9/21/15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2A309-81C9-D84F-AA0C-5AF72237AD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685918-76D7-4F40-9108-5FE186B9E32B}" type="datetimeFigureOut">
              <a:rPr lang="en-US"/>
              <a:pPr/>
              <a:t>9/21/15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E8B2A-AA15-4246-AA2C-99F8A44077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 noChangeArrowheads="1"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2EEF4E-CEEB-0F43-A93C-63307F63D982}" type="datetimeFigureOut">
              <a:rPr lang="en-US"/>
              <a:pPr/>
              <a:t>9/21/15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BEBAD7E-0872-4E49-9F72-555FDA02D2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charset="0"/>
              </a:defRPr>
            </a:lvl1pPr>
          </a:lstStyle>
          <a:p>
            <a:fld id="{EEC5DE66-834A-2647-A9AE-76F752145035}" type="datetimeFigureOut">
              <a:rPr lang="en-US"/>
              <a:pPr/>
              <a:t>9/21/15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charset="0"/>
              </a:defRPr>
            </a:lvl1pPr>
          </a:lstStyle>
          <a:p>
            <a:fld id="{8758F8E0-AFBA-6A4B-B11D-D25D27A813D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197" r:id="rId2"/>
    <p:sldLayoutId id="2147484206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7" r:id="rId9"/>
    <p:sldLayoutId id="2147484203" r:id="rId10"/>
    <p:sldLayoutId id="2147484204" r:id="rId11"/>
    <p:sldLayoutId id="2147484208" r:id="rId12"/>
    <p:sldLayoutId id="214748420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inpop.com/science/matterandchemistry/periodictableofelements/" TargetMode="Externa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6" name="Picture 8" descr="Periodic_Table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4350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/>
              <a:t>    Families               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838200"/>
            <a:ext cx="5791200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Columns of elements are called </a:t>
            </a:r>
            <a:r>
              <a:rPr lang="en-US" sz="2200" i="1"/>
              <a:t>groups</a:t>
            </a:r>
            <a:r>
              <a:rPr lang="en-US" sz="2200"/>
              <a:t> or </a:t>
            </a:r>
            <a:r>
              <a:rPr lang="en-US" sz="2200" i="1"/>
              <a:t>families. </a:t>
            </a:r>
          </a:p>
          <a:p>
            <a:pPr>
              <a:lnSpc>
                <a:spcPct val="90000"/>
              </a:lnSpc>
              <a:buFont typeface="Wingdings 2" charset="2"/>
              <a:buNone/>
            </a:pPr>
            <a:endParaRPr lang="en-US" sz="2200" i="1"/>
          </a:p>
          <a:p>
            <a:pPr>
              <a:lnSpc>
                <a:spcPct val="90000"/>
              </a:lnSpc>
            </a:pPr>
            <a:r>
              <a:rPr lang="en-US" sz="2200"/>
              <a:t>Elements in each family have very similar properties.</a:t>
            </a:r>
          </a:p>
          <a:p>
            <a:pPr>
              <a:lnSpc>
                <a:spcPct val="90000"/>
              </a:lnSpc>
            </a:pPr>
            <a:endParaRPr lang="en-US" sz="2200"/>
          </a:p>
          <a:p>
            <a:pPr>
              <a:lnSpc>
                <a:spcPct val="90000"/>
              </a:lnSpc>
            </a:pPr>
            <a:r>
              <a:rPr lang="en-US" sz="2200"/>
              <a:t>All elements in a family have the same number of valence electrons.</a:t>
            </a:r>
          </a:p>
          <a:p>
            <a:pPr>
              <a:lnSpc>
                <a:spcPct val="90000"/>
              </a:lnSpc>
              <a:buFont typeface="Wingdings 2" charset="2"/>
              <a:buNone/>
            </a:pPr>
            <a:endParaRPr lang="en-US" sz="2200"/>
          </a:p>
          <a:p>
            <a:pPr>
              <a:lnSpc>
                <a:spcPct val="90000"/>
              </a:lnSpc>
            </a:pPr>
            <a:r>
              <a:rPr lang="en-US" sz="2200"/>
              <a:t>As you move down a family, each new element has an extra energy level (electron shell)</a:t>
            </a:r>
          </a:p>
          <a:p>
            <a:pPr>
              <a:lnSpc>
                <a:spcPct val="90000"/>
              </a:lnSpc>
            </a:pPr>
            <a:endParaRPr lang="en-US" sz="2200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18038"/>
            <a:ext cx="39624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http://www.learner.org/interactives/periodic/images/alkalimetals_ne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969963"/>
            <a:ext cx="2819400" cy="588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7889875" cy="4114800"/>
          </a:xfrm>
        </p:spPr>
        <p:txBody>
          <a:bodyPr>
            <a:normAutofit/>
          </a:bodyPr>
          <a:lstStyle/>
          <a:p>
            <a:pPr>
              <a:spcBef>
                <a:spcPts val="575"/>
              </a:spcBef>
            </a:pPr>
            <a:r>
              <a:rPr lang="en-US"/>
              <a:t>The hydrogen square sits atop Family I, but it is not a member of that family. </a:t>
            </a:r>
          </a:p>
          <a:p>
            <a:pPr marL="547688" lvl="1">
              <a:spcBef>
                <a:spcPts val="375"/>
              </a:spcBef>
            </a:pPr>
            <a:r>
              <a:rPr lang="en-US" sz="2200" b="1"/>
              <a:t>Hydrogen is in a class of its own.  It is NOT in the next family.</a:t>
            </a:r>
          </a:p>
          <a:p>
            <a:pPr>
              <a:spcBef>
                <a:spcPts val="575"/>
              </a:spcBef>
            </a:pPr>
            <a:endParaRPr lang="en-US"/>
          </a:p>
          <a:p>
            <a:pPr>
              <a:spcBef>
                <a:spcPts val="575"/>
              </a:spcBef>
            </a:pPr>
            <a:r>
              <a:rPr lang="en-US"/>
              <a:t>It’s a gas at room temperature.</a:t>
            </a:r>
          </a:p>
          <a:p>
            <a:pPr>
              <a:spcBef>
                <a:spcPts val="575"/>
              </a:spcBef>
            </a:pPr>
            <a:r>
              <a:rPr lang="en-US"/>
              <a:t>It has one electron in its one and only energy level.</a:t>
            </a:r>
          </a:p>
          <a:p>
            <a:pPr>
              <a:spcBef>
                <a:spcPts val="575"/>
              </a:spcBef>
            </a:pPr>
            <a:r>
              <a:rPr lang="en-US"/>
              <a:t>Hydrogen only needs 2 electrons to fill up its valence shell.</a:t>
            </a:r>
          </a:p>
        </p:txBody>
      </p:sp>
      <p:pic>
        <p:nvPicPr>
          <p:cNvPr id="159748" name="Picture 4" descr="hydrogen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381000"/>
            <a:ext cx="1309688" cy="1371600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/>
              <a:t>Periodic Table Family Names</a:t>
            </a:r>
            <a:endParaRPr lang="en-US"/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875"/>
            <a:ext cx="91630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Valence Electrons</a:t>
            </a:r>
            <a:endParaRPr 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03860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n-US">
                <a:solidFill>
                  <a:srgbClr val="FF0000"/>
                </a:solidFill>
              </a:rPr>
              <a:t>Each family has a set number of valence electrons.</a:t>
            </a:r>
          </a:p>
          <a:p>
            <a:pPr eaLnBrk="1" hangingPunct="1">
              <a:buFont typeface="Wingdings 2" charset="2"/>
              <a:buNone/>
            </a:pPr>
            <a:r>
              <a:rPr lang="en-US">
                <a:solidFill>
                  <a:srgbClr val="FF0000"/>
                </a:solidFill>
              </a:rPr>
              <a:t>	This is why each element in one family reacts similarly.</a:t>
            </a:r>
          </a:p>
          <a:p>
            <a:pPr lvl="1" eaLnBrk="1" hangingPunct="1"/>
            <a:r>
              <a:rPr lang="en-US" sz="1600">
                <a:solidFill>
                  <a:srgbClr val="FF0000"/>
                </a:solidFill>
              </a:rPr>
              <a:t>1  = Alkali Metals </a:t>
            </a:r>
          </a:p>
          <a:p>
            <a:pPr lvl="1" eaLnBrk="1" hangingPunct="1"/>
            <a:r>
              <a:rPr lang="en-US" sz="1600">
                <a:solidFill>
                  <a:srgbClr val="FF0000"/>
                </a:solidFill>
              </a:rPr>
              <a:t>2 = Alkaline Earth Metals</a:t>
            </a:r>
          </a:p>
          <a:p>
            <a:pPr lvl="1" eaLnBrk="1" hangingPunct="1"/>
            <a:r>
              <a:rPr lang="en-US" sz="1600">
                <a:solidFill>
                  <a:srgbClr val="FF0000"/>
                </a:solidFill>
              </a:rPr>
              <a:t>3 = Boron Family</a:t>
            </a:r>
          </a:p>
          <a:p>
            <a:pPr lvl="1" eaLnBrk="1" hangingPunct="1"/>
            <a:r>
              <a:rPr lang="en-US" sz="1600">
                <a:solidFill>
                  <a:srgbClr val="FF0000"/>
                </a:solidFill>
              </a:rPr>
              <a:t>4 = Carbon Family</a:t>
            </a:r>
          </a:p>
          <a:p>
            <a:pPr lvl="1" eaLnBrk="1" hangingPunct="1"/>
            <a:r>
              <a:rPr lang="en-US" sz="1600">
                <a:solidFill>
                  <a:srgbClr val="FF0000"/>
                </a:solidFill>
              </a:rPr>
              <a:t>5 = Nitrogen Family</a:t>
            </a:r>
          </a:p>
          <a:p>
            <a:pPr lvl="1" eaLnBrk="1" hangingPunct="1"/>
            <a:r>
              <a:rPr lang="en-US" sz="1600">
                <a:solidFill>
                  <a:srgbClr val="FF0000"/>
                </a:solidFill>
              </a:rPr>
              <a:t>6 = Oxygen Family</a:t>
            </a:r>
          </a:p>
          <a:p>
            <a:pPr lvl="1" eaLnBrk="1" hangingPunct="1"/>
            <a:r>
              <a:rPr lang="en-US" sz="1600">
                <a:solidFill>
                  <a:srgbClr val="FF0000"/>
                </a:solidFill>
              </a:rPr>
              <a:t>7 = Halogen Family</a:t>
            </a:r>
          </a:p>
          <a:p>
            <a:pPr lvl="1" eaLnBrk="1" hangingPunct="1"/>
            <a:r>
              <a:rPr lang="en-US" sz="1600">
                <a:solidFill>
                  <a:srgbClr val="FF0000"/>
                </a:solidFill>
              </a:rPr>
              <a:t>8 = Noble Gas Family	</a:t>
            </a:r>
          </a:p>
          <a:p>
            <a:pPr lvl="1" eaLnBrk="1" hangingPunct="1"/>
            <a:r>
              <a:rPr lang="en-US" sz="1600">
                <a:solidFill>
                  <a:srgbClr val="FF0000"/>
                </a:solidFill>
              </a:rPr>
              <a:t>Variable = Transition Metals</a:t>
            </a:r>
          </a:p>
          <a:p>
            <a:pPr lvl="1" eaLnBrk="1" hangingPunct="1"/>
            <a:endParaRPr lang="en-US" sz="1600">
              <a:solidFill>
                <a:srgbClr val="FF0000"/>
              </a:solidFill>
            </a:endParaRPr>
          </a:p>
          <a:p>
            <a:pPr lvl="1"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>
              <a:buFont typeface="Wingdings 2" charset="2"/>
              <a:buNone/>
            </a:pPr>
            <a:r>
              <a:rPr lang="en-US">
                <a:solidFill>
                  <a:srgbClr val="FF0000"/>
                </a:solidFill>
              </a:rPr>
              <a:t>Each family also has a specific OXIDATION NUMBER</a:t>
            </a:r>
          </a:p>
          <a:p>
            <a:pPr eaLnBrk="1" hangingPunct="1">
              <a:buFont typeface="Wingdings 2" charset="2"/>
              <a:buNone/>
            </a:pPr>
            <a:r>
              <a:rPr lang="en-US">
                <a:solidFill>
                  <a:srgbClr val="FF0000"/>
                </a:solidFill>
              </a:rPr>
              <a:t>	(More on Oxidation Numbers later)</a:t>
            </a:r>
          </a:p>
          <a:p>
            <a:pPr lvl="1" eaLnBrk="1" hangingPunct="1">
              <a:buFont typeface="Wingdings 2" charset="2"/>
              <a:buNone/>
            </a:pPr>
            <a:endParaRPr lang="en-US" sz="1600"/>
          </a:p>
          <a:p>
            <a:pPr eaLnBrk="1" hangingPunct="1"/>
            <a:endParaRPr lang="en-US"/>
          </a:p>
        </p:txBody>
      </p:sp>
      <p:pic>
        <p:nvPicPr>
          <p:cNvPr id="19460" name="Picture 2" descr="http://kgortney.pbworks.com/f/valenc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0700" y="2438400"/>
            <a:ext cx="48133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Notes on Specific Families</a:t>
            </a:r>
            <a:endParaRPr 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05800" cy="411480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n-US" b="1"/>
              <a:t>Group 1: Alkali Metals</a:t>
            </a:r>
          </a:p>
          <a:p>
            <a:pPr eaLnBrk="1" hangingPunct="1"/>
            <a:r>
              <a:rPr lang="en-US"/>
              <a:t>Hydrogen is </a:t>
            </a:r>
            <a:r>
              <a:rPr lang="en-US" b="1" i="1"/>
              <a:t>not</a:t>
            </a:r>
            <a:r>
              <a:rPr lang="en-US"/>
              <a:t> a member, it is a </a:t>
            </a:r>
            <a:r>
              <a:rPr lang="en-US" b="1"/>
              <a:t>non-metal</a:t>
            </a:r>
          </a:p>
          <a:p>
            <a:pPr eaLnBrk="1" hangingPunct="1"/>
            <a:r>
              <a:rPr lang="en-US"/>
              <a:t>1 electron in the outer shell</a:t>
            </a:r>
          </a:p>
          <a:p>
            <a:pPr lvl="1" eaLnBrk="1" hangingPunct="1"/>
            <a:r>
              <a:rPr lang="en-US"/>
              <a:t>Often react with Halogen Family (7 valence electrons)</a:t>
            </a:r>
          </a:p>
          <a:p>
            <a:pPr eaLnBrk="1" hangingPunct="1"/>
            <a:r>
              <a:rPr lang="en-US" b="1" i="1"/>
              <a:t>Very</a:t>
            </a:r>
            <a:r>
              <a:rPr lang="en-US"/>
              <a:t> reactive, esp. with water</a:t>
            </a:r>
          </a:p>
          <a:p>
            <a:pPr eaLnBrk="1" hangingPunct="1">
              <a:buFont typeface="Wingdings 2" charset="2"/>
              <a:buNone/>
            </a:pPr>
            <a:endParaRPr lang="en-US" b="1"/>
          </a:p>
          <a:p>
            <a:pPr eaLnBrk="1" hangingPunct="1">
              <a:buFont typeface="Wingdings 2" charset="2"/>
              <a:buNone/>
            </a:pPr>
            <a:r>
              <a:rPr lang="en-US" b="1"/>
              <a:t>Group 2: Alkaline Earth Metals</a:t>
            </a:r>
          </a:p>
          <a:p>
            <a:pPr eaLnBrk="1" hangingPunct="1"/>
            <a:r>
              <a:rPr lang="en-US"/>
              <a:t>2 electrons in the outer shell</a:t>
            </a:r>
          </a:p>
          <a:p>
            <a:pPr lvl="1" eaLnBrk="1" hangingPunct="1"/>
            <a:r>
              <a:rPr lang="en-US"/>
              <a:t>Often reactive with Oxygen Family </a:t>
            </a:r>
          </a:p>
          <a:p>
            <a:pPr lvl="2" eaLnBrk="1" hangingPunct="1"/>
            <a:r>
              <a:rPr lang="en-US"/>
              <a:t>(less reactive than Alkali metals though)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>
              <a:buFont typeface="Wingdings 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Notes on Specific Families</a:t>
            </a:r>
            <a:endParaRPr 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11480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n-US" b="1"/>
              <a:t>Group 3-12: Transition Metals  </a:t>
            </a:r>
            <a:r>
              <a:rPr lang="en-US" sz="2400" b="1"/>
              <a:t>(That block in the middle)</a:t>
            </a:r>
          </a:p>
          <a:p>
            <a:pPr eaLnBrk="1" hangingPunct="1"/>
            <a:r>
              <a:rPr lang="en-US"/>
              <a:t>Good conductors of heat and electricity.</a:t>
            </a:r>
          </a:p>
          <a:p>
            <a:pPr lvl="1" indent="-273050" eaLnBrk="1" hangingPunct="1">
              <a:buClr>
                <a:srgbClr val="0BD0D9"/>
              </a:buClr>
            </a:pPr>
            <a:r>
              <a:rPr lang="en-US"/>
              <a:t>Used for wiring, tools, jewelry, decorative metalwork, etc…</a:t>
            </a:r>
          </a:p>
          <a:p>
            <a:pPr eaLnBrk="1" hangingPunct="1"/>
            <a:r>
              <a:rPr lang="en-US"/>
              <a:t>Valence electrons (and thus Oxidation Numbers) can vary</a:t>
            </a:r>
          </a:p>
          <a:p>
            <a:pPr lvl="1" indent="-273050" eaLnBrk="1" hangingPunct="1">
              <a:buClr>
                <a:srgbClr val="0BD0D9"/>
              </a:buClr>
            </a:pPr>
            <a:r>
              <a:rPr lang="en-US">
                <a:solidFill>
                  <a:srgbClr val="FF0000"/>
                </a:solidFill>
              </a:rPr>
              <a:t>For instance Cu can have 1, 2, 3, or 4 valence electrons depending on the version of Cu</a:t>
            </a:r>
          </a:p>
          <a:p>
            <a:pPr lvl="1" indent="-273050" eaLnBrk="1" hangingPunct="1">
              <a:buClr>
                <a:srgbClr val="0BD0D9"/>
              </a:buClr>
            </a:pPr>
            <a:endParaRPr lang="en-US"/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Can bond with many elements in a variety of shapes.</a:t>
            </a:r>
          </a:p>
          <a:p>
            <a:pPr lvl="1" indent="-273050" eaLnBrk="1" hangingPunct="1">
              <a:buClr>
                <a:srgbClr val="0BD0D9"/>
              </a:buClr>
            </a:pPr>
            <a:r>
              <a:rPr lang="en-US">
                <a:solidFill>
                  <a:srgbClr val="FF0000"/>
                </a:solidFill>
              </a:rPr>
              <a:t>Because of D block orbital (can hold up to 10 electrons)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Some transition metals are able to put up to 32 electrons in their second to last shell </a:t>
            </a:r>
          </a:p>
          <a:p>
            <a:pPr lvl="1" indent="-273050" eaLnBrk="1" hangingPunct="1">
              <a:buClr>
                <a:srgbClr val="0BD0D9"/>
              </a:buClr>
            </a:pPr>
            <a:r>
              <a:rPr lang="en-US">
                <a:solidFill>
                  <a:srgbClr val="FF0000"/>
                </a:solidFill>
              </a:rPr>
              <a:t>Because of F block orbital (can hold up to 16 electrons)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>
              <a:buFont typeface="Wingdings 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Notes on Specific Families</a:t>
            </a:r>
            <a:endParaRPr 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11480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n-US" b="1"/>
              <a:t>Group 13: Boron Family</a:t>
            </a:r>
          </a:p>
          <a:p>
            <a:pPr eaLnBrk="1" hangingPunct="1">
              <a:buFont typeface="Wingdings 2" charset="2"/>
              <a:buNone/>
            </a:pPr>
            <a:r>
              <a:rPr lang="en-US" b="1"/>
              <a:t>	3 valence electrons</a:t>
            </a:r>
          </a:p>
          <a:p>
            <a:pPr eaLnBrk="1" hangingPunct="1"/>
            <a:r>
              <a:rPr lang="en-US"/>
              <a:t>Most are metals </a:t>
            </a:r>
            <a:r>
              <a:rPr lang="en-US">
                <a:sym typeface="Wingdings" charset="2"/>
              </a:rPr>
              <a:t> </a:t>
            </a:r>
            <a:r>
              <a:rPr lang="en-US"/>
              <a:t>Boron is a </a:t>
            </a:r>
            <a:r>
              <a:rPr lang="en-US" b="1"/>
              <a:t>metalloid</a:t>
            </a:r>
          </a:p>
          <a:p>
            <a:pPr eaLnBrk="1" hangingPunct="1"/>
            <a:endParaRPr lang="en-US" b="1"/>
          </a:p>
          <a:p>
            <a:pPr eaLnBrk="1" hangingPunct="1">
              <a:buFont typeface="Wingdings 2" charset="2"/>
              <a:buNone/>
            </a:pPr>
            <a:r>
              <a:rPr lang="en-US" b="1"/>
              <a:t>Group 14: Carbon Family</a:t>
            </a:r>
          </a:p>
          <a:p>
            <a:pPr eaLnBrk="1" hangingPunct="1">
              <a:buFont typeface="Wingdings 2" charset="2"/>
              <a:buNone/>
            </a:pPr>
            <a:r>
              <a:rPr lang="en-US" b="1"/>
              <a:t>	4 valence electrons</a:t>
            </a:r>
          </a:p>
          <a:p>
            <a:pPr eaLnBrk="1" hangingPunct="1"/>
            <a:r>
              <a:rPr lang="en-US"/>
              <a:t>Contains metals, metalloids, and a </a:t>
            </a:r>
            <a:r>
              <a:rPr lang="en-US" b="1"/>
              <a:t>non-metal</a:t>
            </a:r>
            <a:endParaRPr lang="en-US"/>
          </a:p>
          <a:p>
            <a:pPr eaLnBrk="1" hangingPunct="1">
              <a:buFont typeface="Wingdings 2" charset="2"/>
              <a:buNone/>
            </a:pPr>
            <a:endParaRPr lang="en-US" b="1"/>
          </a:p>
          <a:p>
            <a:pPr eaLnBrk="1" hangingPunct="1">
              <a:buFont typeface="Wingdings 2" charset="2"/>
              <a:buNone/>
            </a:pPr>
            <a:r>
              <a:rPr lang="en-US" b="1"/>
              <a:t>Group 15: Nitrogen Family</a:t>
            </a:r>
          </a:p>
          <a:p>
            <a:pPr eaLnBrk="1" hangingPunct="1">
              <a:buFont typeface="Wingdings 2" charset="2"/>
              <a:buNone/>
            </a:pPr>
            <a:r>
              <a:rPr lang="en-US" b="1"/>
              <a:t>	5 valence electrons</a:t>
            </a:r>
          </a:p>
          <a:p>
            <a:pPr eaLnBrk="1" hangingPunct="1"/>
            <a:r>
              <a:rPr lang="en-US"/>
              <a:t>Contains metals, metalloids, and a </a:t>
            </a:r>
            <a:r>
              <a:rPr lang="en-US" b="1"/>
              <a:t>non-metal</a:t>
            </a:r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>
              <a:buFont typeface="Wingdings 2" charset="2"/>
              <a:buNone/>
            </a:pPr>
            <a:endParaRPr lang="en-US" b="1"/>
          </a:p>
          <a:p>
            <a:pPr lvl="1" indent="-273050" eaLnBrk="1" hangingPunct="1">
              <a:buClr>
                <a:srgbClr val="0BD0D9"/>
              </a:buClr>
            </a:pPr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>
              <a:buFont typeface="Wingdings 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Notes on Specific Families</a:t>
            </a: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11480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n-US" b="1"/>
              <a:t>Group 16: Oxygen Family</a:t>
            </a:r>
          </a:p>
          <a:p>
            <a:pPr eaLnBrk="1" hangingPunct="1">
              <a:buFont typeface="Wingdings 2" charset="2"/>
              <a:buNone/>
            </a:pPr>
            <a:r>
              <a:rPr lang="en-US" b="1"/>
              <a:t>	6 valence electron</a:t>
            </a:r>
          </a:p>
          <a:p>
            <a:pPr eaLnBrk="1" hangingPunct="1"/>
            <a:r>
              <a:rPr lang="en-US"/>
              <a:t>Contains metals, metalloids, and </a:t>
            </a:r>
            <a:r>
              <a:rPr lang="en-US" b="1"/>
              <a:t>non-metals</a:t>
            </a:r>
            <a:endParaRPr lang="en-US"/>
          </a:p>
          <a:p>
            <a:pPr eaLnBrk="1" hangingPunct="1"/>
            <a:r>
              <a:rPr lang="en-US"/>
              <a:t>Reactive: Generally with Alkali Earth Metals</a:t>
            </a:r>
          </a:p>
          <a:p>
            <a:pPr eaLnBrk="1" hangingPunct="1"/>
            <a:endParaRPr lang="en-US"/>
          </a:p>
          <a:p>
            <a:pPr eaLnBrk="1" hangingPunct="1">
              <a:buFont typeface="Wingdings 2" charset="2"/>
              <a:buNone/>
            </a:pPr>
            <a:r>
              <a:rPr lang="en-US" b="1"/>
              <a:t>Group 17: Halogen Gasses </a:t>
            </a:r>
          </a:p>
          <a:p>
            <a:pPr eaLnBrk="1" hangingPunct="1">
              <a:buFont typeface="Wingdings 2" charset="2"/>
              <a:buNone/>
            </a:pPr>
            <a:r>
              <a:rPr lang="en-US" b="1"/>
              <a:t>	7  valence electrons</a:t>
            </a:r>
          </a:p>
          <a:p>
            <a:pPr eaLnBrk="1" hangingPunct="1"/>
            <a:r>
              <a:rPr lang="en-US"/>
              <a:t>All are </a:t>
            </a:r>
            <a:r>
              <a:rPr lang="en-US" b="1"/>
              <a:t>non-metals</a:t>
            </a:r>
          </a:p>
          <a:p>
            <a:pPr eaLnBrk="1" hangingPunct="1"/>
            <a:r>
              <a:rPr lang="en-US" b="1"/>
              <a:t>Very reactive </a:t>
            </a:r>
          </a:p>
          <a:p>
            <a:pPr lvl="1" eaLnBrk="1" hangingPunct="1"/>
            <a:r>
              <a:rPr lang="en-US"/>
              <a:t>Often bonded with elements from Group 1</a:t>
            </a:r>
          </a:p>
          <a:p>
            <a:pPr lvl="1"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Notes on Specific Families</a:t>
            </a:r>
            <a:endParaRPr 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11480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n-US" b="1"/>
              <a:t>Group 18: Noble Gas Family</a:t>
            </a:r>
          </a:p>
          <a:p>
            <a:pPr eaLnBrk="1" hangingPunct="1"/>
            <a:r>
              <a:rPr lang="en-US"/>
              <a:t>Exist as gases </a:t>
            </a:r>
            <a:r>
              <a:rPr lang="en-US">
                <a:sym typeface="Wingdings" charset="2"/>
              </a:rPr>
              <a:t> All  are n</a:t>
            </a:r>
            <a:r>
              <a:rPr lang="en-US"/>
              <a:t>on-metals</a:t>
            </a:r>
          </a:p>
          <a:p>
            <a:pPr eaLnBrk="1" hangingPunct="1">
              <a:buFont typeface="Wingdings 2" charset="2"/>
              <a:buNone/>
            </a:pPr>
            <a:endParaRPr lang="en-US"/>
          </a:p>
          <a:p>
            <a:pPr eaLnBrk="1" hangingPunct="1"/>
            <a:r>
              <a:rPr lang="en-US"/>
              <a:t>Not reactive with other elements because their valence shell is full</a:t>
            </a:r>
          </a:p>
          <a:p>
            <a:pPr lvl="1" indent="-273050" eaLnBrk="1" hangingPunct="1">
              <a:buClr>
                <a:srgbClr val="0BD0D9"/>
              </a:buClr>
            </a:pPr>
            <a:r>
              <a:rPr lang="en-US"/>
              <a:t>8 electrons in the outer shell = Full</a:t>
            </a:r>
          </a:p>
          <a:p>
            <a:pPr lvl="1" indent="-273050" eaLnBrk="1" hangingPunct="1">
              <a:buClr>
                <a:srgbClr val="0BD0D9"/>
              </a:buClr>
            </a:pPr>
            <a:r>
              <a:rPr lang="en-US"/>
              <a:t>Helium (He) has only 2 electrons in the outer shell to be full</a:t>
            </a:r>
          </a:p>
          <a:p>
            <a:pPr lvl="1" indent="-273050"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/>
          <a:lstStyle/>
          <a:p>
            <a:pPr eaLnBrk="1" hangingPunct="1"/>
            <a:r>
              <a:rPr lang="en-US"/>
              <a:t>Rare Earth </a:t>
            </a:r>
            <a:br>
              <a:rPr lang="en-US"/>
            </a:br>
            <a:r>
              <a:rPr lang="en-US"/>
              <a:t>   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3581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 smtClean="0"/>
              <a:t>Lanthanide Series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 smtClean="0"/>
              <a:t>      Actinide Series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Char char=""/>
              <a:defRPr/>
            </a:pPr>
            <a:r>
              <a:rPr lang="en-US" dirty="0" smtClean="0"/>
              <a:t>Some are Radioactive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/>
              <a:t>The rare earths are silver, silvery-white, or gray metals. 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/>
              <a:t>Conduct electricity</a:t>
            </a:r>
          </a:p>
        </p:txBody>
      </p:sp>
      <p:pic>
        <p:nvPicPr>
          <p:cNvPr id="25604" name="Picture 5" descr="periodic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5688" y="304800"/>
            <a:ext cx="55483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IAN_BANKER\Desktop\Dropbox\Photos\science\science cat\431013_486289228048491_939871669_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7016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algn="ctr" eaLnBrk="1" hangingPunct="1"/>
            <a:endParaRPr lang="en-US"/>
          </a:p>
        </p:txBody>
      </p:sp>
      <p:pic>
        <p:nvPicPr>
          <p:cNvPr id="26627" name="Picture 3" descr="Periodic Table Us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/>
              <a:t>Recap!</a:t>
            </a:r>
          </a:p>
        </p:txBody>
      </p:sp>
      <p:pic>
        <p:nvPicPr>
          <p:cNvPr id="2765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71600"/>
            <a:ext cx="6324600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 descr="period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Metals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5562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Found on the left side of the Periodic Table </a:t>
            </a:r>
            <a:r>
              <a:rPr lang="en-US" sz="2400" i="1"/>
              <a:t>(except Hydrogen is not)</a:t>
            </a:r>
          </a:p>
          <a:p>
            <a:pPr>
              <a:lnSpc>
                <a:spcPct val="80000"/>
              </a:lnSpc>
            </a:pPr>
            <a:r>
              <a:rPr lang="en-US" sz="2400"/>
              <a:t>Metals are 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good conductors of heat and electricity.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shiny.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ductile (can be stretched into thin wires).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malleable (can be pounded into thin sheets).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A chemical property of metal is its reaction with water which results in rust/corrosion.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219200"/>
            <a:ext cx="2743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http://24.media.tumblr.com/tumblr_m8uu74r2cM1qzs84ko1_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352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Non-Metals</a:t>
            </a:r>
          </a:p>
        </p:txBody>
      </p:sp>
      <p:pic>
        <p:nvPicPr>
          <p:cNvPr id="80906" name="Picture 10" descr="sulfu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800475"/>
            <a:ext cx="2133600" cy="1892300"/>
          </a:xfrm>
          <a:noFill/>
        </p:spPr>
      </p:pic>
      <p:sp>
        <p:nvSpPr>
          <p:cNvPr id="809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981200"/>
            <a:ext cx="3906837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Found on the right side of the Periodic Table (</a:t>
            </a:r>
            <a:r>
              <a:rPr lang="en-US" sz="2400" i="1"/>
              <a:t>Except for Hydrogen too)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Non-metals are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poor conductors of heat and electricity.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not ductile or malleable.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Solid non-metals are brittle and break easily.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They are dull.</a:t>
            </a:r>
          </a:p>
          <a:p>
            <a:pPr>
              <a:lnSpc>
                <a:spcPct val="90000"/>
              </a:lnSpc>
            </a:pPr>
            <a:r>
              <a:rPr lang="en-US" sz="2400"/>
              <a:t>Many non-metals are gases.</a:t>
            </a:r>
          </a:p>
        </p:txBody>
      </p:sp>
      <p:sp>
        <p:nvSpPr>
          <p:cNvPr id="13317" name="AutoShape 7" descr="sulfur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9" descr="sulfur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28600" y="58674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Ravie" pitchFamily="82" charset="0"/>
              </a:rPr>
              <a:t>Sulfur</a:t>
            </a:r>
          </a:p>
        </p:txBody>
      </p:sp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60020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0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Metalloids</a:t>
            </a:r>
          </a:p>
        </p:txBody>
      </p:sp>
      <p:pic>
        <p:nvPicPr>
          <p:cNvPr id="82951" name="Picture 7" descr="S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76400"/>
            <a:ext cx="1676400" cy="2235200"/>
          </a:xfrm>
          <a:noFill/>
        </p:spPr>
      </p:pic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Located between Metals and Non-Metals on the PT</a:t>
            </a:r>
          </a:p>
          <a:p>
            <a:pPr>
              <a:lnSpc>
                <a:spcPct val="90000"/>
              </a:lnSpc>
            </a:pPr>
            <a:r>
              <a:rPr lang="en-US" sz="2400"/>
              <a:t>Metalloids (metal-like) have properties of both metals and non-metals.</a:t>
            </a:r>
          </a:p>
          <a:p>
            <a:pPr>
              <a:lnSpc>
                <a:spcPct val="90000"/>
              </a:lnSpc>
            </a:pPr>
            <a:r>
              <a:rPr lang="en-US" sz="2400"/>
              <a:t>They are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solids that can be shiny or dull.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ductile and malleable.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conduct heat and electricity better than non-metals but not as well as metals.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228600" y="41148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Rage Italic" pitchFamily="66" charset="0"/>
              </a:rPr>
              <a:t>Silicon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495800"/>
            <a:ext cx="2286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/>
      <p:bldP spid="829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47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062038"/>
          <a:ext cx="9144000" cy="579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3" imgW="7078063" imgH="4486901" progId="Paint.Picture">
                  <p:embed/>
                </p:oleObj>
              </mc:Choice>
              <mc:Fallback>
                <p:oleObj name="Bitmap Image" r:id="rId3" imgW="7078063" imgH="448690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2038"/>
                        <a:ext cx="9144000" cy="57959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/>
              <a:t>Periods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81000" y="1447800"/>
            <a:ext cx="47244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/>
              <a:t>Each horizontal row of elements is called a </a:t>
            </a:r>
            <a:r>
              <a:rPr lang="en-US" sz="2200" i="1"/>
              <a:t>period</a:t>
            </a:r>
            <a:r>
              <a:rPr lang="en-US" sz="2200"/>
              <a:t>.</a:t>
            </a:r>
          </a:p>
          <a:p>
            <a:pPr>
              <a:lnSpc>
                <a:spcPct val="80000"/>
              </a:lnSpc>
              <a:buFont typeface="Wingdings 2" charset="2"/>
              <a:buNone/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The elements in a period are not alike in properties.</a:t>
            </a:r>
          </a:p>
          <a:p>
            <a:pPr>
              <a:lnSpc>
                <a:spcPct val="80000"/>
              </a:lnSpc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Each element in the same period has the same number of energy levels (electron shells)</a:t>
            </a:r>
          </a:p>
          <a:p>
            <a:pPr>
              <a:lnSpc>
                <a:spcPct val="80000"/>
              </a:lnSpc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The first element in a period is always an extremely active solid. The last element in a period, is always an inactive gas.</a:t>
            </a:r>
          </a:p>
          <a:p>
            <a:pPr lvl="1" indent="-273050">
              <a:lnSpc>
                <a:spcPct val="80000"/>
              </a:lnSpc>
              <a:buClr>
                <a:srgbClr val="0BD0D9"/>
              </a:buClr>
            </a:pPr>
            <a:r>
              <a:rPr lang="en-US" sz="2000"/>
              <a:t>As you travel right across a period, you increase the number of protons in the nucleus by 1 </a:t>
            </a:r>
          </a:p>
          <a:p>
            <a:pPr>
              <a:lnSpc>
                <a:spcPct val="80000"/>
              </a:lnSpc>
            </a:pPr>
            <a:endParaRPr lang="en-US" sz="220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0150" y="4114800"/>
            <a:ext cx="413385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24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-46038"/>
          <a:ext cx="9144000" cy="6835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3" imgW="9171429" imgH="6857143" progId="Paint.Picture">
                  <p:embed/>
                </p:oleObj>
              </mc:Choice>
              <mc:Fallback>
                <p:oleObj name="Bitmap Image" r:id="rId3" imgW="9171429" imgH="685714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6038"/>
                        <a:ext cx="9144000" cy="6835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2918</TotalTime>
  <Words>694</Words>
  <Application>Microsoft Macintosh PowerPoint</Application>
  <PresentationFormat>On-screen Show (4:3)</PresentationFormat>
  <Paragraphs>138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Flow</vt:lpstr>
      <vt:lpstr>Bitmap Image</vt:lpstr>
      <vt:lpstr>PowerPoint Presentation</vt:lpstr>
      <vt:lpstr>PowerPoint Presentation</vt:lpstr>
      <vt:lpstr>PowerPoint Presentation</vt:lpstr>
      <vt:lpstr>Properties of Metals</vt:lpstr>
      <vt:lpstr>Properties of Non-Metals</vt:lpstr>
      <vt:lpstr>Properties of Metalloids</vt:lpstr>
      <vt:lpstr>PowerPoint Presentation</vt:lpstr>
      <vt:lpstr>Periods</vt:lpstr>
      <vt:lpstr>PowerPoint Presentation</vt:lpstr>
      <vt:lpstr>    Families                </vt:lpstr>
      <vt:lpstr>Hydrogen</vt:lpstr>
      <vt:lpstr>Periodic Table Family Names</vt:lpstr>
      <vt:lpstr>Valence Electrons</vt:lpstr>
      <vt:lpstr>Notes on Specific Families</vt:lpstr>
      <vt:lpstr>Notes on Specific Families</vt:lpstr>
      <vt:lpstr>Notes on Specific Families</vt:lpstr>
      <vt:lpstr>Notes on Specific Families</vt:lpstr>
      <vt:lpstr>Notes on Specific Families</vt:lpstr>
      <vt:lpstr>Rare Earth      Metals</vt:lpstr>
      <vt:lpstr>PowerPoint Presentation</vt:lpstr>
      <vt:lpstr>Recap!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Coloring the Periodic Table - Families</dc:title>
  <dc:creator>Liz</dc:creator>
  <cp:lastModifiedBy>Meg Kovach</cp:lastModifiedBy>
  <cp:revision>136</cp:revision>
  <dcterms:created xsi:type="dcterms:W3CDTF">2015-01-22T01:30:49Z</dcterms:created>
  <dcterms:modified xsi:type="dcterms:W3CDTF">2015-09-22T00:45:35Z</dcterms:modified>
</cp:coreProperties>
</file>