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37B8AE-2D36-409D-BB03-9568E87F19CE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3819674-8876-4741-896C-6010D1A0A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A5AAFE-5610-4029-A659-C9DEA43AEEE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BEF6B33-A637-47B6-BF33-88B2008E7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9964B-2839-41A5-A5CA-50221BBE8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9E07-2F9F-4328-8238-704BBA821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D080-D381-4D3A-AE04-D439007BF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4F383E-3D39-476C-9B8D-086EF30E7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8D6C-9F7F-4BED-8304-3E3548415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F644DEC-2BAB-4A90-BDFA-78118243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66A5-F254-4CC9-AFEE-400B32665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45A279-E9BC-4FCB-9C84-CCB33039E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3407A52-0564-4695-802D-B2C2FF236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8AB7-E046-48F7-B1E3-C7E1CF03B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CAB3C8-72BE-44A0-B6E6-CEA0AF886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Wonderful World of Metrics!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Practice makes Perfect!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And this one.</a:t>
            </a:r>
          </a:p>
          <a:p>
            <a:pPr eaLnBrk="1" hangingPunct="1">
              <a:buFontTx/>
              <a:buNone/>
            </a:pPr>
            <a:r>
              <a:rPr lang="en-US" smtClean="0"/>
              <a:t>     2.5 kilograms = ______ grams</a:t>
            </a:r>
          </a:p>
          <a:p>
            <a:pPr eaLnBrk="1" hangingPunct="1">
              <a:buFontTx/>
              <a:buNone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- Figure out your starting point and where you are going!</a:t>
            </a:r>
          </a:p>
          <a:p>
            <a:pPr algn="ctr" eaLnBrk="1" hangingPunct="1">
              <a:buFontTx/>
              <a:buNone/>
            </a:pPr>
            <a:r>
              <a:rPr lang="en-US" sz="4400" smtClean="0"/>
              <a:t>K    h    da    b    d    c    m</a:t>
            </a:r>
          </a:p>
          <a:p>
            <a:pPr eaLnBrk="1" hangingPunct="1">
              <a:buFontTx/>
              <a:buNone/>
            </a:pP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– Find the Decimal and move it the same way and number you moved in step 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Practice makes Perfect!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Last one!</a:t>
            </a:r>
          </a:p>
          <a:p>
            <a:pPr eaLnBrk="1" hangingPunct="1">
              <a:buFontTx/>
              <a:buNone/>
            </a:pPr>
            <a:r>
              <a:rPr lang="en-US" smtClean="0"/>
              <a:t>     17.504 deciliters = ______ decaliters</a:t>
            </a:r>
          </a:p>
          <a:p>
            <a:pPr eaLnBrk="1" hangingPunct="1">
              <a:buFontTx/>
              <a:buNone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- Figure out your starting point and where you are going!</a:t>
            </a:r>
          </a:p>
          <a:p>
            <a:pPr algn="ctr" eaLnBrk="1" hangingPunct="1">
              <a:buFontTx/>
              <a:buNone/>
            </a:pPr>
            <a:r>
              <a:rPr lang="en-US" sz="4400" smtClean="0"/>
              <a:t>K    h    da    b    d    c    m</a:t>
            </a:r>
          </a:p>
          <a:p>
            <a:pPr eaLnBrk="1" hangingPunct="1">
              <a:buFontTx/>
              <a:buNone/>
            </a:pP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– Find the Decimal and move it the same way and number you moved in step 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Precision vs Accuracy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measure of the degree to which the measurements made (and made in the same way) agree with each other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Degree to which the experimental value agrees with the true or accepted value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So, can measurements be precise without being accurate?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Precision vs Accuracy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5208588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7315200" cy="4906963"/>
          </a:xfrm>
        </p:spPr>
        <p:txBody>
          <a:bodyPr/>
          <a:lstStyle/>
          <a:p>
            <a:pPr eaLnBrk="1" hangingPunct="1"/>
            <a:r>
              <a:rPr lang="en-US" sz="3600" smtClean="0"/>
              <a:t>The metric system is a different way of measuring things. The practice is the same, but different units are involved.</a:t>
            </a:r>
          </a:p>
          <a:p>
            <a:pPr eaLnBrk="1" hangingPunct="1">
              <a:buFontTx/>
              <a:buNone/>
            </a:pPr>
            <a:endParaRPr lang="en-US" sz="3600" smtClean="0"/>
          </a:p>
          <a:p>
            <a:pPr eaLnBrk="1" hangingPunct="1"/>
            <a:r>
              <a:rPr lang="en-US" sz="3600" smtClean="0"/>
              <a:t>Can you think of any metric measurements that you have seen or heard?</a:t>
            </a:r>
          </a:p>
        </p:txBody>
      </p:sp>
      <p:pic>
        <p:nvPicPr>
          <p:cNvPr id="14340" name="Picture 4" descr="MCPE01536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971800"/>
            <a:ext cx="204946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The “Basics”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z="3200" smtClean="0"/>
              <a:t>The metric system uses SI base units as a foundation. Those units are…..</a:t>
            </a:r>
          </a:p>
          <a:p>
            <a:pPr eaLnBrk="1" hangingPunct="1"/>
            <a:r>
              <a:rPr lang="en-US" sz="2400" smtClean="0"/>
              <a:t>Meter (m) – a measure of distance</a:t>
            </a:r>
          </a:p>
          <a:p>
            <a:pPr eaLnBrk="1" hangingPunct="1"/>
            <a:r>
              <a:rPr lang="en-US" sz="2400" smtClean="0"/>
              <a:t>Liter (L) – a measure of volume</a:t>
            </a:r>
          </a:p>
          <a:p>
            <a:pPr eaLnBrk="1" hangingPunct="1"/>
            <a:r>
              <a:rPr lang="en-US" sz="2400" smtClean="0"/>
              <a:t>Kilogram (kg) – a measure of mass </a:t>
            </a:r>
          </a:p>
          <a:p>
            <a:pPr lvl="1" eaLnBrk="1" hangingPunct="1"/>
            <a:r>
              <a:rPr lang="en-US" sz="1900" smtClean="0"/>
              <a:t>(this is the only one that uses a prefix! More on that soon…)</a:t>
            </a:r>
          </a:p>
          <a:p>
            <a:pPr eaLnBrk="1" hangingPunct="1"/>
            <a:r>
              <a:rPr lang="en-US" sz="2400" smtClean="0"/>
              <a:t>Second (s) – a measure of time</a:t>
            </a:r>
          </a:p>
          <a:p>
            <a:pPr eaLnBrk="1" hangingPunct="1"/>
            <a:r>
              <a:rPr lang="en-US" sz="2400" smtClean="0"/>
              <a:t>Kelvin (K) – a measure of temperature</a:t>
            </a:r>
          </a:p>
          <a:p>
            <a:pPr eaLnBrk="1" hangingPunct="1"/>
            <a:r>
              <a:rPr lang="en-US" sz="2400" smtClean="0"/>
              <a:t>Mole (mol) –  a measure of an amount</a:t>
            </a:r>
          </a:p>
          <a:p>
            <a:pPr eaLnBrk="1" hangingPunct="1"/>
            <a:r>
              <a:rPr lang="en-US" sz="2400" smtClean="0"/>
              <a:t>Amp (A) – Measure of current</a:t>
            </a:r>
          </a:p>
        </p:txBody>
      </p:sp>
      <p:pic>
        <p:nvPicPr>
          <p:cNvPr id="15364" name="Picture 4" descr="j02365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375275"/>
            <a:ext cx="15240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j02817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91188"/>
            <a:ext cx="1579563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j019984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93050" y="2362200"/>
            <a:ext cx="12509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j01961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5454650"/>
            <a:ext cx="183832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The “Basics”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3600" smtClean="0"/>
              <a:t>Every measurement will include one of the base words. </a:t>
            </a:r>
          </a:p>
          <a:p>
            <a:pPr eaLnBrk="1" hangingPunct="1">
              <a:buFontTx/>
              <a:buNone/>
            </a:pPr>
            <a:endParaRPr lang="en-US" sz="3600" smtClean="0"/>
          </a:p>
          <a:p>
            <a:pPr eaLnBrk="1" hangingPunct="1"/>
            <a:r>
              <a:rPr lang="en-US" sz="3600" smtClean="0"/>
              <a:t>The metric system uses </a:t>
            </a:r>
            <a:r>
              <a:rPr lang="en-US" sz="3600" u="sng" smtClean="0"/>
              <a:t>Prefixes</a:t>
            </a:r>
            <a:r>
              <a:rPr lang="en-US" sz="3600" smtClean="0"/>
              <a:t> too.</a:t>
            </a:r>
          </a:p>
          <a:p>
            <a:pPr eaLnBrk="1" hangingPunct="1"/>
            <a:r>
              <a:rPr lang="en-US" sz="3600" smtClean="0"/>
              <a:t>Every prefix is related to the base units. But how is that possible…</a:t>
            </a:r>
          </a:p>
        </p:txBody>
      </p:sp>
      <p:pic>
        <p:nvPicPr>
          <p:cNvPr id="16388" name="Picture 4" descr="j028274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j028887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4648200"/>
            <a:ext cx="13985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Pioneering the Prefixes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Lets start with the prefixes for large measurements….</a:t>
            </a:r>
          </a:p>
          <a:p>
            <a:pPr eaLnBrk="1" hangingPunct="1"/>
            <a:r>
              <a:rPr lang="en-US" smtClean="0"/>
              <a:t>KILO (k) 		 1 kilometer = 1000 meters</a:t>
            </a:r>
          </a:p>
          <a:p>
            <a:pPr eaLnBrk="1" hangingPunct="1"/>
            <a:r>
              <a:rPr lang="en-US" smtClean="0"/>
              <a:t>HECTO (h) 	 1 Hectoliter = 100 liters</a:t>
            </a:r>
          </a:p>
          <a:p>
            <a:pPr eaLnBrk="1" hangingPunct="1"/>
            <a:r>
              <a:rPr lang="en-US" smtClean="0"/>
              <a:t>DECA (da) 	 1 Decagram = 10 grams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Remember Meters, Liters, Grams, and Seconds are the base units. </a:t>
            </a:r>
            <a:r>
              <a:rPr lang="en-US" u="sng" smtClean="0"/>
              <a:t>They will be in every measurement. </a:t>
            </a:r>
          </a:p>
        </p:txBody>
      </p:sp>
      <p:pic>
        <p:nvPicPr>
          <p:cNvPr id="17412" name="Picture 4" descr="MCj007874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362200"/>
            <a:ext cx="163036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Pioneering the Prefixes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How about the small measurements…</a:t>
            </a:r>
          </a:p>
          <a:p>
            <a:pPr eaLnBrk="1" hangingPunct="1"/>
            <a:r>
              <a:rPr lang="en-US" smtClean="0"/>
              <a:t>DECI (d) – 1 decimeter = 1/10 meter</a:t>
            </a:r>
          </a:p>
          <a:p>
            <a:pPr eaLnBrk="1" hangingPunct="1"/>
            <a:r>
              <a:rPr lang="en-US" smtClean="0"/>
              <a:t>CENTI (c) – 1 centiliter = 1/100 liter</a:t>
            </a:r>
          </a:p>
          <a:p>
            <a:pPr eaLnBrk="1" hangingPunct="1"/>
            <a:r>
              <a:rPr lang="en-US" smtClean="0"/>
              <a:t>MILLI (m) – 1 milligram = 1/1000 gram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Remember, these prefixes are always added to the base root word</a:t>
            </a:r>
          </a:p>
          <a:p>
            <a:pPr eaLnBrk="1" hangingPunct="1"/>
            <a:r>
              <a:rPr lang="en-US" smtClean="0"/>
              <a:t>But that’s so confusing….isn’t there an easier way to remember all this?</a:t>
            </a:r>
          </a:p>
        </p:txBody>
      </p:sp>
      <p:pic>
        <p:nvPicPr>
          <p:cNvPr id="18436" name="Picture 4" descr="j02827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105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Good ol’ King Henry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smtClean="0"/>
              <a:t>K</a:t>
            </a:r>
            <a:r>
              <a:rPr lang="en-US" smtClean="0"/>
              <a:t>ing </a:t>
            </a:r>
            <a:r>
              <a:rPr lang="en-US" u="sng" smtClean="0"/>
              <a:t>H</a:t>
            </a:r>
            <a:r>
              <a:rPr lang="en-US" smtClean="0"/>
              <a:t>enry </a:t>
            </a:r>
            <a:r>
              <a:rPr lang="en-US" u="sng" smtClean="0"/>
              <a:t>D</a:t>
            </a:r>
            <a:r>
              <a:rPr lang="en-US" smtClean="0"/>
              <a:t>ied </a:t>
            </a:r>
            <a:r>
              <a:rPr lang="en-US" u="sng" smtClean="0"/>
              <a:t>b</a:t>
            </a:r>
            <a:r>
              <a:rPr lang="en-US" smtClean="0"/>
              <a:t>y </a:t>
            </a:r>
            <a:r>
              <a:rPr lang="en-US" u="sng" smtClean="0"/>
              <a:t>D</a:t>
            </a:r>
            <a:r>
              <a:rPr lang="en-US" smtClean="0"/>
              <a:t>rinking </a:t>
            </a:r>
            <a:r>
              <a:rPr lang="en-US" u="sng" smtClean="0"/>
              <a:t>C</a:t>
            </a:r>
            <a:r>
              <a:rPr lang="en-US" smtClean="0"/>
              <a:t>hocolate </a:t>
            </a:r>
            <a:r>
              <a:rPr lang="en-US" u="sng" smtClean="0"/>
              <a:t>M</a:t>
            </a:r>
            <a:r>
              <a:rPr lang="en-US" smtClean="0"/>
              <a:t>ilk</a:t>
            </a:r>
          </a:p>
          <a:p>
            <a:pPr eaLnBrk="1" hangingPunct="1">
              <a:buFontTx/>
              <a:buNone/>
            </a:pPr>
            <a:r>
              <a:rPr lang="en-US" u="sng" smtClean="0"/>
              <a:t>K</a:t>
            </a:r>
            <a:r>
              <a:rPr lang="en-US" smtClean="0"/>
              <a:t>ilo	</a:t>
            </a:r>
          </a:p>
          <a:p>
            <a:pPr eaLnBrk="1" hangingPunct="1">
              <a:buFontTx/>
              <a:buNone/>
            </a:pPr>
            <a:r>
              <a:rPr lang="en-US" smtClean="0"/>
              <a:t>         </a:t>
            </a:r>
            <a:r>
              <a:rPr lang="en-US" u="sng" smtClean="0"/>
              <a:t>H</a:t>
            </a:r>
            <a:r>
              <a:rPr lang="en-US" smtClean="0"/>
              <a:t>ecto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</a:t>
            </a:r>
            <a:r>
              <a:rPr lang="en-US" u="sng" smtClean="0"/>
              <a:t>D</a:t>
            </a:r>
            <a:r>
              <a:rPr lang="en-US" smtClean="0"/>
              <a:t>eca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</a:t>
            </a:r>
            <a:r>
              <a:rPr lang="en-US" u="sng" smtClean="0"/>
              <a:t>B</a:t>
            </a:r>
            <a:r>
              <a:rPr lang="en-US" smtClean="0"/>
              <a:t>ase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     </a:t>
            </a:r>
            <a:r>
              <a:rPr lang="en-US" u="sng" smtClean="0"/>
              <a:t>D</a:t>
            </a:r>
            <a:r>
              <a:rPr lang="en-US" smtClean="0"/>
              <a:t>eci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                      </a:t>
            </a:r>
            <a:r>
              <a:rPr lang="en-US" u="sng" smtClean="0"/>
              <a:t>C</a:t>
            </a:r>
            <a:r>
              <a:rPr lang="en-US" smtClean="0"/>
              <a:t>enti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                                           </a:t>
            </a:r>
            <a:r>
              <a:rPr lang="en-US" u="sng" smtClean="0"/>
              <a:t>M</a:t>
            </a:r>
            <a:r>
              <a:rPr lang="en-US" smtClean="0"/>
              <a:t>illi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5638800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Can you Think of your own?</a:t>
            </a:r>
          </a:p>
        </p:txBody>
      </p:sp>
      <p:pic>
        <p:nvPicPr>
          <p:cNvPr id="19461" name="Picture 5" descr="j02379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098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Converting Skillz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you are converting from one unit to another unit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First figure out what you are starting with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where (which direction) you are going!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you move to the right (aka big to small) then you move the decimal to the right.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you move to the left (aka small to big) then you move the decimal to the left. </a:t>
            </a:r>
          </a:p>
        </p:txBody>
      </p:sp>
      <p:pic>
        <p:nvPicPr>
          <p:cNvPr id="20484" name="Picture 4" descr="j0290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52400"/>
            <a:ext cx="1828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j01892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276600"/>
            <a:ext cx="2133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Practice makes Perfect!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Try this one.</a:t>
            </a:r>
          </a:p>
          <a:p>
            <a:pPr eaLnBrk="1" hangingPunct="1">
              <a:buFontTx/>
              <a:buNone/>
            </a:pPr>
            <a:r>
              <a:rPr lang="en-US" smtClean="0"/>
              <a:t>     1 meter = ______ hectometer</a:t>
            </a:r>
          </a:p>
          <a:p>
            <a:pPr eaLnBrk="1" hangingPunct="1">
              <a:buFontTx/>
              <a:buNone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- Figure out your starting point and where you are going!</a:t>
            </a:r>
          </a:p>
          <a:p>
            <a:pPr algn="ctr" eaLnBrk="1" hangingPunct="1">
              <a:buFontTx/>
              <a:buNone/>
            </a:pPr>
            <a:r>
              <a:rPr lang="en-US" sz="4400" smtClean="0"/>
              <a:t>K    h    da    b    d    c    m</a:t>
            </a:r>
          </a:p>
          <a:p>
            <a:pPr eaLnBrk="1" hangingPunct="1">
              <a:buFontTx/>
              <a:buNone/>
            </a:pP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– Find the Decimal and move it the same way and number you moved in step 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1813</TotalTime>
  <Words>562</Words>
  <Application>Microsoft Office PowerPoint</Application>
  <PresentationFormat>On-screen Show (4:3)</PresentationFormat>
  <Paragraphs>83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Georgia</vt:lpstr>
      <vt:lpstr>Wingdings 2</vt:lpstr>
      <vt:lpstr>Wingdings</vt:lpstr>
      <vt:lpstr>Calibri</vt:lpstr>
      <vt:lpstr>Civic</vt:lpstr>
      <vt:lpstr>The Wonderful World of Metrics!</vt:lpstr>
      <vt:lpstr>Introduction</vt:lpstr>
      <vt:lpstr>The “Basics”</vt:lpstr>
      <vt:lpstr>The “Basics”</vt:lpstr>
      <vt:lpstr>Pioneering the Prefixes</vt:lpstr>
      <vt:lpstr>Pioneering the Prefixes</vt:lpstr>
      <vt:lpstr>Good ol’ King Henry</vt:lpstr>
      <vt:lpstr>Converting Skillz</vt:lpstr>
      <vt:lpstr>Practice makes Perfect!</vt:lpstr>
      <vt:lpstr>Practice makes Perfect!</vt:lpstr>
      <vt:lpstr>Practice makes Perfect!</vt:lpstr>
      <vt:lpstr>Precision vs Accuracy</vt:lpstr>
      <vt:lpstr>Precision vs Accuracy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Wonderful World of Metrics!</dc:title>
  <dc:creator>CCSD</dc:creator>
  <cp:lastModifiedBy>Windows User</cp:lastModifiedBy>
  <cp:revision>93</cp:revision>
  <dcterms:created xsi:type="dcterms:W3CDTF">2007-08-22T15:42:45Z</dcterms:created>
  <dcterms:modified xsi:type="dcterms:W3CDTF">2015-01-21T14:37:55Z</dcterms:modified>
</cp:coreProperties>
</file>