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2" r:id="rId3"/>
    <p:sldId id="257" r:id="rId4"/>
    <p:sldId id="258" r:id="rId5"/>
    <p:sldId id="264" r:id="rId6"/>
    <p:sldId id="265" r:id="rId7"/>
    <p:sldId id="279" r:id="rId8"/>
    <p:sldId id="259" r:id="rId9"/>
    <p:sldId id="266" r:id="rId10"/>
    <p:sldId id="267" r:id="rId11"/>
    <p:sldId id="269" r:id="rId12"/>
    <p:sldId id="273" r:id="rId13"/>
    <p:sldId id="274" r:id="rId14"/>
    <p:sldId id="275" r:id="rId15"/>
    <p:sldId id="278" r:id="rId16"/>
    <p:sldId id="268" r:id="rId17"/>
    <p:sldId id="271" r:id="rId18"/>
    <p:sldId id="276" r:id="rId19"/>
    <p:sldId id="270" r:id="rId20"/>
    <p:sldId id="277" r:id="rId21"/>
    <p:sldId id="263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503"/>
    <a:srgbClr val="0000D4"/>
    <a:srgbClr val="000066"/>
    <a:srgbClr val="800000"/>
    <a:srgbClr val="1C9056"/>
    <a:srgbClr val="38492D"/>
    <a:srgbClr val="CCCC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7FFCC-3849-44B8-8857-9C67F63CD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74BD8-F109-4B3E-AD03-EF4D9E095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E7924-4720-4029-9CE5-967339D5D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06F05-C528-4BD5-9CC3-BFB94699A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5D25-FC6B-4B8A-9C5B-31F060644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75C9B-66D1-45EA-BDA9-27F7E39BE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D1D64-E430-4CDD-A2D1-3F454BDD6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247F2-5546-45EC-8F61-2EF7F44F37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1D370-AEA7-4301-8B10-695D8AA860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05BFC-F8B3-44AC-AC18-242011E1F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AA625-884C-401E-B721-0112BB6A2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83E081-96BC-456A-98F6-CD20D558E1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Nature of Science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smtClean="0"/>
              <a:t>(How Scientists Think)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4876800"/>
          </a:xfrm>
        </p:spPr>
        <p:txBody>
          <a:bodyPr/>
          <a:lstStyle/>
          <a:p>
            <a:r>
              <a:rPr lang="en-US" smtClean="0"/>
              <a:t>3. Forming a hypothesis</a:t>
            </a:r>
          </a:p>
          <a:p>
            <a:pPr lvl="1"/>
            <a:r>
              <a:rPr lang="en-US" smtClean="0"/>
              <a:t>Hypothesis = educated guess BASED ON RESEARCH</a:t>
            </a:r>
          </a:p>
        </p:txBody>
      </p:sp>
      <p:pic>
        <p:nvPicPr>
          <p:cNvPr id="22532" name="Picture 5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838" y="3095625"/>
            <a:ext cx="34337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4. Testing the hypothesis (Performing the experiment) </a:t>
            </a:r>
          </a:p>
        </p:txBody>
      </p:sp>
      <p:pic>
        <p:nvPicPr>
          <p:cNvPr id="23556" name="Picture 4" descr="homer car inven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5691188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Within the Experiment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400" b="1" smtClean="0"/>
              <a:t>INDEPENDENT VARIABLE</a:t>
            </a:r>
          </a:p>
          <a:p>
            <a:pPr lvl="1">
              <a:buFont typeface="Wingdings" charset="2"/>
              <a:buChar char="§"/>
            </a:pPr>
            <a:r>
              <a:rPr lang="en-US" sz="2400" smtClean="0"/>
              <a:t>The factor you change on purpose </a:t>
            </a:r>
          </a:p>
          <a:p>
            <a:pPr lvl="2">
              <a:buFont typeface="Wingdings" charset="2"/>
              <a:buChar char="§"/>
            </a:pPr>
            <a:r>
              <a:rPr lang="en-US" smtClean="0"/>
              <a:t>Example: </a:t>
            </a:r>
            <a:r>
              <a:rPr lang="en-US" smtClean="0">
                <a:solidFill>
                  <a:srgbClr val="0A0AFF"/>
                </a:solidFill>
              </a:rPr>
              <a:t>The size of the engine. </a:t>
            </a:r>
            <a:r>
              <a:rPr lang="en-US" smtClean="0">
                <a:solidFill>
                  <a:srgbClr val="C13503"/>
                </a:solidFill>
              </a:rPr>
              <a:t>The amount of fertilizer on plants.</a:t>
            </a:r>
          </a:p>
          <a:p>
            <a:pPr lvl="2">
              <a:buFont typeface="Wingdings" charset="2"/>
              <a:buChar char="§"/>
            </a:pPr>
            <a:r>
              <a:rPr lang="en-US" b="1" smtClean="0"/>
              <a:t>There can only be ONE </a:t>
            </a:r>
          </a:p>
          <a:p>
            <a:pPr lvl="2">
              <a:buFont typeface="Wingdings" charset="2"/>
              <a:buNone/>
            </a:pPr>
            <a:r>
              <a:rPr lang="en-US" b="1" smtClean="0"/>
              <a:t>independent variable</a:t>
            </a:r>
          </a:p>
          <a:p>
            <a:pPr>
              <a:buFont typeface="Wingdings" charset="2"/>
              <a:buChar char="§"/>
            </a:pPr>
            <a:endParaRPr lang="en-US" sz="2400" b="1" smtClean="0"/>
          </a:p>
          <a:p>
            <a:pPr>
              <a:buFont typeface="Wingdings" charset="2"/>
              <a:buChar char="§"/>
            </a:pPr>
            <a:endParaRPr lang="en-US" sz="2400" b="1" smtClean="0"/>
          </a:p>
          <a:p>
            <a:pPr>
              <a:buFont typeface="Wingdings" charset="2"/>
              <a:buChar char="§"/>
            </a:pPr>
            <a:r>
              <a:rPr lang="en-US" sz="2400" b="1" smtClean="0"/>
              <a:t>DEPENDENT VARIABLE</a:t>
            </a:r>
          </a:p>
          <a:p>
            <a:pPr lvl="2">
              <a:buFont typeface="Wingdings" charset="2"/>
              <a:buChar char="§"/>
            </a:pPr>
            <a:r>
              <a:rPr lang="en-US" smtClean="0"/>
              <a:t>The result of what you changed</a:t>
            </a:r>
          </a:p>
          <a:p>
            <a:pPr lvl="3">
              <a:buFont typeface="Wingdings" charset="2"/>
              <a:buChar char="§"/>
            </a:pPr>
            <a:r>
              <a:rPr lang="en-US" sz="2400" smtClean="0"/>
              <a:t>Example: </a:t>
            </a:r>
            <a:r>
              <a:rPr lang="en-US" sz="2400" smtClean="0">
                <a:solidFill>
                  <a:srgbClr val="0A0AFF"/>
                </a:solidFill>
              </a:rPr>
              <a:t>The speed of the car.  </a:t>
            </a:r>
            <a:r>
              <a:rPr lang="en-US" sz="2400" smtClean="0">
                <a:solidFill>
                  <a:srgbClr val="C13503"/>
                </a:solidFill>
              </a:rPr>
              <a:t>Growth rate of the plants.</a:t>
            </a:r>
          </a:p>
          <a:p>
            <a:endParaRPr lang="en-US" smtClean="0"/>
          </a:p>
        </p:txBody>
      </p:sp>
      <p:pic>
        <p:nvPicPr>
          <p:cNvPr id="24580" name="Picture 6" descr="The_Simpsons_5F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895600"/>
            <a:ext cx="43434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sz="4000" smtClean="0"/>
              <a:t> 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b="1" smtClean="0"/>
              <a:t>CONSTANTS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Factors (variables) you try to keep the same to make the comparison “fair”</a:t>
            </a:r>
          </a:p>
          <a:p>
            <a:pPr lvl="2">
              <a:buFont typeface="Wingdings" charset="2"/>
              <a:buChar char="§"/>
            </a:pPr>
            <a:r>
              <a:rPr lang="en-US" sz="2800" smtClean="0"/>
              <a:t>Example: </a:t>
            </a:r>
            <a:r>
              <a:rPr lang="en-US" sz="2800" smtClean="0">
                <a:solidFill>
                  <a:srgbClr val="0000D4"/>
                </a:solidFill>
              </a:rPr>
              <a:t>Test the speed of the car on the same track with the same car.  </a:t>
            </a:r>
            <a:r>
              <a:rPr lang="en-US" sz="2800" smtClean="0">
                <a:solidFill>
                  <a:srgbClr val="C13503"/>
                </a:solidFill>
              </a:rPr>
              <a:t>Same amount of water &amp; light for the plants. </a:t>
            </a:r>
          </a:p>
        </p:txBody>
      </p:sp>
      <p:pic>
        <p:nvPicPr>
          <p:cNvPr id="25604" name="Content Placeholder 3" descr="simpsons-trivi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533400"/>
            <a:ext cx="2724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Simfam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43400"/>
            <a:ext cx="32766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kumimoji="1" lang="en-US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Within the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b="1" smtClean="0"/>
              <a:t>CONTROL GROUP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An experiment where one group receives no treatment.  This group is used for comparison.</a:t>
            </a:r>
          </a:p>
          <a:p>
            <a:pPr lvl="2">
              <a:buFont typeface="Wingdings" charset="2"/>
              <a:buChar char="§"/>
            </a:pPr>
            <a:r>
              <a:rPr lang="en-US" sz="2800" smtClean="0"/>
              <a:t>Example: </a:t>
            </a:r>
            <a:r>
              <a:rPr lang="en-US" sz="2800" smtClean="0">
                <a:solidFill>
                  <a:srgbClr val="0000D4"/>
                </a:solidFill>
              </a:rPr>
              <a:t>Speed of a car that did not get a larger engine.  </a:t>
            </a:r>
            <a:r>
              <a:rPr lang="en-US" sz="2800" smtClean="0">
                <a:solidFill>
                  <a:srgbClr val="C13503"/>
                </a:solidFill>
              </a:rPr>
              <a:t>Growth rate of a plant that did not get any fertilizer. </a:t>
            </a:r>
          </a:p>
          <a:p>
            <a:pPr>
              <a:buFont typeface="Wingdings" charset="2"/>
              <a:buChar char="§"/>
            </a:pPr>
            <a:r>
              <a:rPr lang="en-US" sz="2800" b="1" smtClean="0"/>
              <a:t>EXPERIMENTAL GROUP</a:t>
            </a:r>
          </a:p>
          <a:p>
            <a:pPr lvl="1">
              <a:buFont typeface="Wingdings" charset="2"/>
              <a:buChar char="§"/>
            </a:pPr>
            <a:r>
              <a:rPr lang="en-US" smtClean="0"/>
              <a:t>The group that has had the independent variable added to it.</a:t>
            </a:r>
          </a:p>
          <a:p>
            <a:pPr lvl="2">
              <a:buFont typeface="Wingdings" charset="2"/>
              <a:buChar char="§"/>
            </a:pPr>
            <a:r>
              <a:rPr lang="en-US" smtClean="0"/>
              <a:t>Example: </a:t>
            </a:r>
            <a:r>
              <a:rPr lang="en-US" smtClean="0">
                <a:solidFill>
                  <a:srgbClr val="0000D4"/>
                </a:solidFill>
              </a:rPr>
              <a:t>The car with the bigger engine. </a:t>
            </a:r>
            <a:r>
              <a:rPr lang="en-US" smtClean="0">
                <a:solidFill>
                  <a:srgbClr val="C13503"/>
                </a:solidFill>
              </a:rPr>
              <a:t>Growth rate of a plant that did receive fertilizer. </a:t>
            </a:r>
          </a:p>
          <a:p>
            <a:pPr lvl="1">
              <a:buFont typeface="Wingdings" charset="2"/>
              <a:buChar char="§"/>
            </a:pPr>
            <a:endParaRPr lang="en-US" smtClean="0"/>
          </a:p>
        </p:txBody>
      </p:sp>
      <p:pic>
        <p:nvPicPr>
          <p:cNvPr id="26627" name="Picture 3" descr="lisa-simpson-grap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81200" y="0"/>
            <a:ext cx="449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kumimoji="1" lang="en-US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Within the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sz="4000" smtClean="0"/>
              <a:t> 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162800" cy="48768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b="1" smtClean="0"/>
              <a:t>Scientists ALWAYS confirm results</a:t>
            </a:r>
          </a:p>
          <a:p>
            <a:pPr>
              <a:buFont typeface="Wingdings" charset="2"/>
              <a:buChar char="§"/>
            </a:pPr>
            <a:endParaRPr lang="en-US" sz="2800" b="1" smtClean="0"/>
          </a:p>
          <a:p>
            <a:pPr>
              <a:buFont typeface="Wingdings" charset="2"/>
              <a:buChar char="§"/>
            </a:pPr>
            <a:r>
              <a:rPr lang="en-US" sz="2800" b="1" smtClean="0"/>
              <a:t>REPEATED TRIALS </a:t>
            </a:r>
          </a:p>
          <a:p>
            <a:pPr lvl="2">
              <a:buFont typeface="Wingdings" charset="2"/>
              <a:buChar char="§"/>
            </a:pPr>
            <a:r>
              <a:rPr lang="en-US" sz="2800" smtClean="0"/>
              <a:t>Repeat the experiment to increase </a:t>
            </a:r>
          </a:p>
          <a:p>
            <a:pPr lvl="2">
              <a:buFont typeface="Wingdings" charset="2"/>
              <a:buNone/>
            </a:pPr>
            <a:r>
              <a:rPr lang="en-US" sz="2800" smtClean="0"/>
              <a:t>confidence in your results.</a:t>
            </a:r>
          </a:p>
          <a:p>
            <a:pPr lvl="2">
              <a:buFont typeface="Wingdings" charset="2"/>
              <a:buChar char="§"/>
            </a:pPr>
            <a:r>
              <a:rPr lang="en-US" sz="2800" smtClean="0">
                <a:solidFill>
                  <a:srgbClr val="FF0000"/>
                </a:solidFill>
              </a:rPr>
              <a:t>Average the results to reduce random error.</a:t>
            </a:r>
          </a:p>
          <a:p>
            <a:pPr lvl="3">
              <a:buFont typeface="Wingdings" charset="2"/>
              <a:buChar char="§"/>
            </a:pPr>
            <a:r>
              <a:rPr lang="en-US" smtClean="0">
                <a:solidFill>
                  <a:srgbClr val="FF0000"/>
                </a:solidFill>
              </a:rPr>
              <a:t>Take outliers into account.</a:t>
            </a:r>
          </a:p>
          <a:p>
            <a:pPr>
              <a:buFont typeface="Wingdings" charset="2"/>
              <a:buChar char="§"/>
            </a:pPr>
            <a:endParaRPr lang="en-US" sz="2800" b="1" smtClean="0"/>
          </a:p>
          <a:p>
            <a:pPr>
              <a:buFont typeface="Wingdings" charset="2"/>
              <a:buChar char="§"/>
            </a:pPr>
            <a:r>
              <a:rPr lang="en-US" sz="2800" b="1" smtClean="0"/>
              <a:t>More Data = Better Results!</a:t>
            </a:r>
          </a:p>
          <a:p>
            <a:pPr>
              <a:buFont typeface="Wingdings" charset="2"/>
              <a:buChar char="§"/>
            </a:pPr>
            <a:endParaRPr lang="en-US" sz="2800" b="1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defRPr/>
            </a:pPr>
            <a:r>
              <a:rPr kumimoji="1" lang="en-US" sz="4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Within the Experiment</a:t>
            </a:r>
          </a:p>
        </p:txBody>
      </p:sp>
      <p:pic>
        <p:nvPicPr>
          <p:cNvPr id="27653" name="Picture 2" descr="http://simpsonswiki.net/w/images/3/3b/Jonathan_Fri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2619375"/>
            <a:ext cx="2095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5. Gathering data</a:t>
            </a:r>
          </a:p>
          <a:p>
            <a:pPr lvl="1"/>
            <a:r>
              <a:rPr lang="en-US" b="1" smtClean="0"/>
              <a:t>More Data = Better Results!</a:t>
            </a:r>
          </a:p>
          <a:p>
            <a:endParaRPr lang="en-US" smtClean="0"/>
          </a:p>
        </p:txBody>
      </p:sp>
      <p:pic>
        <p:nvPicPr>
          <p:cNvPr id="28676" name="Picture 4" descr="astrona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300037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Evidence /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Your DATA is evidence</a:t>
            </a:r>
          </a:p>
          <a:p>
            <a:r>
              <a:rPr lang="en-US" smtClean="0"/>
              <a:t>Evidence is what you observe NOT what you think is happening.</a:t>
            </a:r>
          </a:p>
          <a:p>
            <a:r>
              <a:rPr lang="en-US" smtClean="0"/>
              <a:t>Evidence can be:</a:t>
            </a:r>
          </a:p>
          <a:p>
            <a:pPr lvl="1"/>
            <a:r>
              <a:rPr lang="en-US" smtClean="0"/>
              <a:t>Measured </a:t>
            </a:r>
          </a:p>
          <a:p>
            <a:pPr lvl="1"/>
            <a:r>
              <a:rPr lang="en-US" smtClean="0"/>
              <a:t>Observed using one’s </a:t>
            </a:r>
          </a:p>
          <a:p>
            <a:pPr lvl="1">
              <a:buFont typeface="Wingdings" charset="2"/>
              <a:buNone/>
            </a:pPr>
            <a:r>
              <a:rPr lang="en-US" smtClean="0"/>
              <a:t>senses</a:t>
            </a:r>
          </a:p>
          <a:p>
            <a:pPr lvl="1">
              <a:buFont typeface="Wingdings" charset="2"/>
              <a:buNone/>
            </a:pPr>
            <a:endParaRPr lang="en-US" smtClean="0"/>
          </a:p>
          <a:p>
            <a:r>
              <a:rPr lang="en-US" smtClean="0">
                <a:solidFill>
                  <a:srgbClr val="FF0000"/>
                </a:solidFill>
              </a:rPr>
              <a:t>But you have to be observant!</a:t>
            </a:r>
          </a:p>
          <a:p>
            <a:pPr lvl="1">
              <a:buFont typeface="Wingdings" charset="2"/>
              <a:buNone/>
            </a:pPr>
            <a:endParaRPr lang="en-US" smtClean="0"/>
          </a:p>
          <a:p>
            <a:pPr lvl="1">
              <a:buFont typeface="Wingdings" charset="2"/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29700" name="Picture 4" descr="homer in the libr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43200"/>
            <a:ext cx="44196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7543800" cy="1066800"/>
          </a:xfrm>
        </p:spPr>
        <p:txBody>
          <a:bodyPr/>
          <a:lstStyle/>
          <a:p>
            <a:r>
              <a:rPr lang="en-US" sz="4000" smtClean="0"/>
              <a:t>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>
              <a:buFont typeface="Wingdings" charset="2"/>
              <a:buChar char="§"/>
            </a:pPr>
            <a:endParaRPr lang="en-US" sz="2800" b="1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QUANTITATIVE DATA</a:t>
            </a:r>
          </a:p>
          <a:p>
            <a:pPr lvl="1">
              <a:buFont typeface="Wingdings" charset="2"/>
              <a:buChar char="§"/>
            </a:pPr>
            <a:r>
              <a:rPr lang="en-US" smtClean="0">
                <a:solidFill>
                  <a:srgbClr val="FF0000"/>
                </a:solidFill>
              </a:rPr>
              <a:t>Results that can be measured and described with </a:t>
            </a:r>
            <a:r>
              <a:rPr lang="en-US" i="1" u="sng" smtClean="0">
                <a:solidFill>
                  <a:srgbClr val="FF0000"/>
                </a:solidFill>
              </a:rPr>
              <a:t>numbers</a:t>
            </a:r>
            <a:r>
              <a:rPr lang="en-US" u="sng" smtClean="0">
                <a:solidFill>
                  <a:srgbClr val="FF0000"/>
                </a:solidFill>
              </a:rPr>
              <a:t>.</a:t>
            </a:r>
          </a:p>
          <a:p>
            <a:pPr lvl="2">
              <a:buFont typeface="Wingdings" charset="2"/>
              <a:buChar char="§"/>
            </a:pPr>
            <a:r>
              <a:rPr lang="en-US" sz="2800" smtClean="0">
                <a:solidFill>
                  <a:srgbClr val="FF0000"/>
                </a:solidFill>
              </a:rPr>
              <a:t>Example: growth rate, speed, length, height, mass, volume</a:t>
            </a:r>
          </a:p>
          <a:p>
            <a:pPr>
              <a:buFont typeface="Wingdings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QUALITATIVE DATA</a:t>
            </a:r>
          </a:p>
          <a:p>
            <a:pPr lvl="1">
              <a:buFont typeface="Wingdings" charset="2"/>
              <a:buChar char="§"/>
            </a:pPr>
            <a:r>
              <a:rPr lang="en-US" smtClean="0">
                <a:solidFill>
                  <a:srgbClr val="FF0000"/>
                </a:solidFill>
              </a:rPr>
              <a:t>Results that are described in </a:t>
            </a:r>
            <a:r>
              <a:rPr lang="en-US" i="1" u="sng" smtClean="0">
                <a:solidFill>
                  <a:srgbClr val="FF0000"/>
                </a:solidFill>
              </a:rPr>
              <a:t>words</a:t>
            </a:r>
            <a:r>
              <a:rPr lang="en-US" smtClean="0">
                <a:solidFill>
                  <a:srgbClr val="FF0000"/>
                </a:solidFill>
              </a:rPr>
              <a:t>. Results of our five senses. </a:t>
            </a:r>
            <a:endParaRPr lang="en-US" u="sng" smtClean="0">
              <a:solidFill>
                <a:srgbClr val="FF0000"/>
              </a:solidFill>
            </a:endParaRPr>
          </a:p>
          <a:p>
            <a:pPr lvl="2">
              <a:buFont typeface="Wingdings" charset="2"/>
              <a:buChar char="§"/>
            </a:pPr>
            <a:r>
              <a:rPr lang="en-US" sz="2800" smtClean="0">
                <a:solidFill>
                  <a:srgbClr val="FF0000"/>
                </a:solidFill>
              </a:rPr>
              <a:t>Example: color, texture, “looks healthier”, “feels softer”, “smells burnt”</a:t>
            </a:r>
            <a:endParaRPr lang="en-US" sz="200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6. Conclusion</a:t>
            </a:r>
          </a:p>
          <a:p>
            <a:pPr lvl="1"/>
            <a:r>
              <a:rPr lang="en-US" smtClean="0"/>
              <a:t>Restate your hypothesis, and state whether your data </a:t>
            </a:r>
            <a:r>
              <a:rPr lang="en-US" b="1" i="1" u="sng" smtClean="0"/>
              <a:t>supported</a:t>
            </a:r>
            <a:r>
              <a:rPr lang="en-US" b="1" i="1" smtClean="0"/>
              <a:t> </a:t>
            </a:r>
            <a:r>
              <a:rPr lang="en-US" smtClean="0"/>
              <a:t>or </a:t>
            </a:r>
            <a:r>
              <a:rPr lang="en-US" b="1" i="1" u="sng" smtClean="0"/>
              <a:t>rejected</a:t>
            </a:r>
            <a:r>
              <a:rPr lang="en-US" smtClean="0"/>
              <a:t> the hypothesis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31748" name="Picture 4" descr="homer's b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352800"/>
            <a:ext cx="2743200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Science?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goal of science is to understand the natural world we live in.</a:t>
            </a:r>
          </a:p>
        </p:txBody>
      </p:sp>
      <p:pic>
        <p:nvPicPr>
          <p:cNvPr id="14340" name="Picture 4" descr="homer science 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7. Sharing what has been learned</a:t>
            </a:r>
          </a:p>
          <a:p>
            <a:pPr lvl="1"/>
            <a:r>
              <a:rPr lang="en-US" smtClean="0"/>
              <a:t>Communicate your data with colleagues</a:t>
            </a:r>
          </a:p>
          <a:p>
            <a:pPr lvl="1"/>
            <a:r>
              <a:rPr lang="en-US" smtClean="0"/>
              <a:t>Publishing in journals</a:t>
            </a:r>
          </a:p>
          <a:p>
            <a:pPr lvl="1"/>
            <a:r>
              <a:rPr lang="en-US" smtClean="0"/>
              <a:t>This is called </a:t>
            </a:r>
            <a:r>
              <a:rPr lang="en-US" b="1" u="sng" smtClean="0"/>
              <a:t>PEER REVIEW</a:t>
            </a:r>
          </a:p>
          <a:p>
            <a:pPr lvl="2"/>
            <a:r>
              <a:rPr lang="en-US" smtClean="0"/>
              <a:t>You can’t trust the findings</a:t>
            </a:r>
          </a:p>
          <a:p>
            <a:pPr lvl="2">
              <a:buFont typeface="Wingdings" charset="2"/>
              <a:buNone/>
            </a:pPr>
            <a:r>
              <a:rPr lang="en-US" smtClean="0"/>
              <a:t>unless it has been peer </a:t>
            </a:r>
          </a:p>
          <a:p>
            <a:pPr lvl="2">
              <a:buFont typeface="Wingdings" charset="2"/>
              <a:buNone/>
            </a:pPr>
            <a:r>
              <a:rPr lang="en-US" smtClean="0"/>
              <a:t>reviewed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32772" name="Picture 4" descr="bart simpson publis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771900"/>
            <a:ext cx="3810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is always tested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Once a scientific idea becomes widely accepted, it will CONTINUE to be tested and experimented on.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Every time an experiment is run, new information is learned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33796" name="Picture 4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43338"/>
            <a:ext cx="28194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Hypothesize?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Scientist hypothesize in order to try to explain what they think will happen in a certain situation</a:t>
            </a:r>
          </a:p>
          <a:p>
            <a:endParaRPr lang="en-US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  <a:p>
            <a:pPr>
              <a:buFont typeface="Wingdings" charset="2"/>
              <a:buNone/>
            </a:pPr>
            <a:r>
              <a:rPr lang="en-US" smtClean="0">
                <a:solidFill>
                  <a:srgbClr val="FF0000"/>
                </a:solidFill>
              </a:rPr>
              <a:t>Long-held assumptions </a:t>
            </a:r>
            <a:r>
              <a:rPr lang="en-US" i="1" smtClean="0">
                <a:solidFill>
                  <a:srgbClr val="FF0000"/>
                </a:solidFill>
              </a:rPr>
              <a:t>should </a:t>
            </a:r>
            <a:r>
              <a:rPr lang="en-US" smtClean="0">
                <a:solidFill>
                  <a:srgbClr val="FF0000"/>
                </a:solidFill>
              </a:rPr>
              <a:t>be questioned!</a:t>
            </a:r>
          </a:p>
        </p:txBody>
      </p:sp>
      <p:pic>
        <p:nvPicPr>
          <p:cNvPr id="15364" name="Picture 4" descr="bowl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305752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How do you achieve Scientific success?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Be creative: think outside the box!</a:t>
            </a:r>
          </a:p>
          <a:p>
            <a:r>
              <a:rPr lang="en-US" smtClean="0">
                <a:solidFill>
                  <a:srgbClr val="FF0000"/>
                </a:solidFill>
              </a:rPr>
              <a:t>Those “Creative” experiments end up being the best ones.</a:t>
            </a:r>
          </a:p>
        </p:txBody>
      </p:sp>
      <p:pic>
        <p:nvPicPr>
          <p:cNvPr id="16388" name="Picture 4" descr="makeupg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7185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Persevere: 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If at first you don’t succeed, try, try, try again!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If you did succeed, do it again to make sure it was correct in the first place.</a:t>
            </a:r>
          </a:p>
        </p:txBody>
      </p:sp>
      <p:pic>
        <p:nvPicPr>
          <p:cNvPr id="17412" name="Picture 4" descr="homer_simpson drooling asle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733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Question everything, but </a:t>
            </a:r>
            <a:r>
              <a:rPr lang="en-US" b="1" smtClean="0">
                <a:solidFill>
                  <a:srgbClr val="FF0000"/>
                </a:solidFill>
              </a:rPr>
              <a:t>make your questions meaningful.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You must be able to create an EXPERIMENT based on that question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8436" name="Picture 4" descr="homer 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175260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omerbuild nuc rea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4191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924800" cy="1219200"/>
          </a:xfrm>
        </p:spPr>
        <p:txBody>
          <a:bodyPr/>
          <a:lstStyle/>
          <a:p>
            <a:r>
              <a:rPr lang="en-US" smtClean="0"/>
              <a:t>Experiments can be simple…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What are we testing here?</a:t>
            </a:r>
          </a:p>
          <a:p>
            <a:pPr>
              <a:buFont typeface="Wingdings" charset="2"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19460" name="Picture 4" descr="sci method - cakes risi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90800"/>
            <a:ext cx="65532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Inquiry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1. Observing / Come up with a question</a:t>
            </a:r>
          </a:p>
        </p:txBody>
      </p:sp>
      <p:pic>
        <p:nvPicPr>
          <p:cNvPr id="20484" name="Picture 4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725" y="2924175"/>
            <a:ext cx="42576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2. Asking questions / doing research</a:t>
            </a:r>
          </a:p>
        </p:txBody>
      </p:sp>
      <p:pic>
        <p:nvPicPr>
          <p:cNvPr id="21508" name="Picture 4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template">
  <a:themeElements>
    <a:clrScheme name="Medical design templa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Medical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design 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1460</TotalTime>
  <Words>595</Words>
  <Application>Microsoft Macintosh PowerPoint</Application>
  <PresentationFormat>On-screen Show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ＭＳ Ｐゴシック</vt:lpstr>
      <vt:lpstr>Arial</vt:lpstr>
      <vt:lpstr>Wingdings</vt:lpstr>
      <vt:lpstr>Calibri</vt:lpstr>
      <vt:lpstr>Medical design template</vt:lpstr>
      <vt:lpstr>The Nature of Science</vt:lpstr>
      <vt:lpstr>Why Science?</vt:lpstr>
      <vt:lpstr>Why Hypothesize?</vt:lpstr>
      <vt:lpstr>How do you achieve Scientific success?</vt:lpstr>
      <vt:lpstr>Slide 5</vt:lpstr>
      <vt:lpstr>Slide 6</vt:lpstr>
      <vt:lpstr>Experiments can be simple…</vt:lpstr>
      <vt:lpstr>Scientific Inquiry </vt:lpstr>
      <vt:lpstr>Slide 9</vt:lpstr>
      <vt:lpstr>Slide 10</vt:lpstr>
      <vt:lpstr>Slide 11</vt:lpstr>
      <vt:lpstr>Within the Experiment</vt:lpstr>
      <vt:lpstr>   </vt:lpstr>
      <vt:lpstr>Slide 14</vt:lpstr>
      <vt:lpstr>   </vt:lpstr>
      <vt:lpstr>Slide 16</vt:lpstr>
      <vt:lpstr>Evidence / Data</vt:lpstr>
      <vt:lpstr>Data</vt:lpstr>
      <vt:lpstr>Slide 19</vt:lpstr>
      <vt:lpstr>Slide 20</vt:lpstr>
      <vt:lpstr>Science is always tested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Science</dc:title>
  <dc:creator>Patricia Dillon</dc:creator>
  <cp:lastModifiedBy>Windows User</cp:lastModifiedBy>
  <cp:revision>74</cp:revision>
  <dcterms:created xsi:type="dcterms:W3CDTF">2006-02-01T03:39:21Z</dcterms:created>
  <dcterms:modified xsi:type="dcterms:W3CDTF">2015-01-21T14:38:20Z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TC011408261033</vt:lpwstr>
  </property>
</Properties>
</file>