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5" r:id="rId1"/>
  </p:sldMasterIdLst>
  <p:sldIdLst>
    <p:sldId id="256" r:id="rId2"/>
    <p:sldId id="273" r:id="rId3"/>
    <p:sldId id="266" r:id="rId4"/>
    <p:sldId id="276" r:id="rId5"/>
    <p:sldId id="272" r:id="rId6"/>
    <p:sldId id="275" r:id="rId7"/>
    <p:sldId id="277" r:id="rId8"/>
    <p:sldId id="257" r:id="rId9"/>
    <p:sldId id="259" r:id="rId10"/>
    <p:sldId id="278" r:id="rId11"/>
    <p:sldId id="261" r:id="rId12"/>
    <p:sldId id="279" r:id="rId13"/>
    <p:sldId id="280" r:id="rId14"/>
    <p:sldId id="258" r:id="rId15"/>
    <p:sldId id="26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457200" rtl="0" eaLnBrk="1" latinLnBrk="0" hangingPunct="1">
      <a:defRPr kern="1200">
        <a:solidFill>
          <a:schemeClr val="tx1"/>
        </a:solidFill>
        <a:latin typeface="Verdana" charset="0"/>
        <a:ea typeface="+mn-ea"/>
        <a:cs typeface="+mn-cs"/>
      </a:defRPr>
    </a:lvl6pPr>
    <a:lvl7pPr marL="2743200" algn="l" defTabSz="457200" rtl="0" eaLnBrk="1" latinLnBrk="0" hangingPunct="1">
      <a:defRPr kern="1200">
        <a:solidFill>
          <a:schemeClr val="tx1"/>
        </a:solidFill>
        <a:latin typeface="Verdana" charset="0"/>
        <a:ea typeface="+mn-ea"/>
        <a:cs typeface="+mn-cs"/>
      </a:defRPr>
    </a:lvl7pPr>
    <a:lvl8pPr marL="3200400" algn="l" defTabSz="457200" rtl="0" eaLnBrk="1" latinLnBrk="0" hangingPunct="1">
      <a:defRPr kern="1200">
        <a:solidFill>
          <a:schemeClr val="tx1"/>
        </a:solidFill>
        <a:latin typeface="Verdana" charset="0"/>
        <a:ea typeface="+mn-ea"/>
        <a:cs typeface="+mn-cs"/>
      </a:defRPr>
    </a:lvl8pPr>
    <a:lvl9pPr marL="3657600" algn="l" defTabSz="457200" rtl="0" eaLnBrk="1" latinLnBrk="0" hangingPunct="1">
      <a:defRPr kern="1200">
        <a:solidFill>
          <a:schemeClr val="tx1"/>
        </a:solidFill>
        <a:latin typeface="Verdan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7" d="100"/>
          <a:sy n="117" d="100"/>
        </p:scale>
        <p:origin x="-96" y="-4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0C6A980-37DD-584A-999C-7F005D0E297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AD3925-C6F4-AF43-8BA8-76365FB307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A50728BD-CBFD-A344-9158-C41C069A9C4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72411F7-8819-614B-A030-A3835FC763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C67A8E26-B06F-2648-B6DD-097EBA9C6EDC}"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26236BEF-5C39-9F44-AE21-EC6A0E6BDC1B}"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213FD672-59FD-F848-AA43-C367A199AC86}"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B488440-C8EB-1A41-8B90-71379E240A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4C7A07A-BE69-844C-AEAE-6575EA0490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530F24E-462B-6E4D-94E1-6E8F6FBA00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78BD2C60-84DC-1C4E-A0A0-2E95EE8C83A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Verdana" pitchFamily="34"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Verdana" pitchFamily="34"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4A10181F-8BDD-3444-953F-217FED1D82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6" r:id="rId1"/>
    <p:sldLayoutId id="2147483892" r:id="rId2"/>
    <p:sldLayoutId id="2147483897" r:id="rId3"/>
    <p:sldLayoutId id="2147483898" r:id="rId4"/>
    <p:sldLayoutId id="2147483899" r:id="rId5"/>
    <p:sldLayoutId id="2147483893" r:id="rId6"/>
    <p:sldLayoutId id="2147483900" r:id="rId7"/>
    <p:sldLayoutId id="2147483894" r:id="rId8"/>
    <p:sldLayoutId id="2147483901" r:id="rId9"/>
    <p:sldLayoutId id="2147483895" r:id="rId10"/>
    <p:sldLayoutId id="2147483902"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w Cen MT" pitchFamily="34"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w Cen MT" pitchFamily="34"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w Cen MT" pitchFamily="34"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w Cen MT" pitchFamily="34"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04800"/>
            <a:ext cx="7772400" cy="838200"/>
          </a:xfrm>
        </p:spPr>
        <p:txBody>
          <a:bodyPr>
            <a:normAutofit/>
          </a:bodyPr>
          <a:lstStyle/>
          <a:p>
            <a:pPr eaLnBrk="1" fontAlgn="auto" hangingPunct="1">
              <a:spcAft>
                <a:spcPts val="0"/>
              </a:spcAft>
              <a:defRPr/>
            </a:pPr>
            <a:r>
              <a:rPr lang="en-US" smtClean="0">
                <a:ea typeface="+mj-ea"/>
                <a:cs typeface="+mj-cs"/>
              </a:rPr>
              <a:t>Gas Laws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eaLnBrk="1" hangingPunct="1"/>
            <a:r>
              <a:rPr lang="en-US"/>
              <a:t>Charles’ Law</a:t>
            </a:r>
          </a:p>
        </p:txBody>
      </p:sp>
      <p:sp>
        <p:nvSpPr>
          <p:cNvPr id="22531" name="Rectangle 3"/>
          <p:cNvSpPr>
            <a:spLocks noGrp="1" noChangeArrowheads="1"/>
          </p:cNvSpPr>
          <p:nvPr>
            <p:ph sz="quarter" idx="1"/>
          </p:nvPr>
        </p:nvSpPr>
        <p:spPr>
          <a:xfrm>
            <a:off x="381000" y="1447800"/>
            <a:ext cx="8763000" cy="5410200"/>
          </a:xfrm>
        </p:spPr>
        <p:txBody>
          <a:bodyPr/>
          <a:lstStyle/>
          <a:p>
            <a:pPr eaLnBrk="1" hangingPunct="1">
              <a:buFont typeface="Wingdings" charset="2"/>
              <a:buNone/>
            </a:pPr>
            <a:r>
              <a:rPr lang="en-US" sz="3200"/>
              <a:t>REAL WORLD EXAMPLES</a:t>
            </a:r>
          </a:p>
          <a:p>
            <a:pPr eaLnBrk="1" hangingPunct="1"/>
            <a:r>
              <a:rPr lang="en-US" sz="2800"/>
              <a:t>Your car tires will “deflate” on the first very cold morning.  It doesn’t lose air, but the air is taking up less space.</a:t>
            </a:r>
          </a:p>
          <a:p>
            <a:pPr eaLnBrk="1" hangingPunct="1"/>
            <a:r>
              <a:rPr lang="en-US" sz="2800"/>
              <a:t>A basketball that would bounce in the summer does not bounce well anymore in the winter.</a:t>
            </a:r>
          </a:p>
          <a:p>
            <a:pPr marL="319088" lvl="1" indent="-319088" eaLnBrk="1" hangingPunct="1">
              <a:spcBef>
                <a:spcPct val="0"/>
              </a:spcBef>
              <a:buClr>
                <a:schemeClr val="accent2"/>
              </a:buClr>
              <a:buSzPct val="60000"/>
              <a:buFont typeface="Wingdings 2" charset="2"/>
              <a:buNone/>
            </a:pPr>
            <a:r>
              <a:rPr lang="en-US" sz="2800"/>
              <a:t>Hot air balloons float because when air is heated, it takes up more volume.  More volume with the same amount of air means it is less dense than the air around the hot air balloon.</a:t>
            </a:r>
            <a:r>
              <a:rPr lang="en-US" sz="2800">
                <a:solidFill>
                  <a:srgbClr val="FF0000"/>
                </a:solidFill>
                <a:latin typeface="Calibri" charset="0"/>
                <a:ea typeface="Arial" charset="0"/>
                <a:cs typeface="Arial" charset="0"/>
              </a:rPr>
              <a:t> </a:t>
            </a:r>
          </a:p>
          <a:p>
            <a:pPr marL="319088" lvl="1" indent="-319088" eaLnBrk="1" hangingPunct="1">
              <a:spcBef>
                <a:spcPct val="0"/>
              </a:spcBef>
              <a:buClr>
                <a:schemeClr val="accent2"/>
              </a:buClr>
              <a:buSzPct val="60000"/>
              <a:buFont typeface="Wingdings 2" charset="2"/>
              <a:buNone/>
            </a:pPr>
            <a:r>
              <a:rPr lang="en-US" sz="2800">
                <a:solidFill>
                  <a:srgbClr val="FF0000"/>
                </a:solidFill>
                <a:latin typeface="Calibri" charset="0"/>
                <a:ea typeface="Arial" charset="0"/>
                <a:cs typeface="Arial" charset="0"/>
              </a:rPr>
              <a:t>DEMOS!!!</a:t>
            </a:r>
          </a:p>
          <a:p>
            <a:pPr marL="319088" lvl="1" indent="-319088" eaLnBrk="1" hangingPunct="1">
              <a:spcBef>
                <a:spcPct val="0"/>
              </a:spcBef>
              <a:buClr>
                <a:schemeClr val="accent2"/>
              </a:buClr>
              <a:buSzPct val="60000"/>
              <a:buFont typeface="Wingdings 2" charset="2"/>
              <a:buNone/>
            </a:pPr>
            <a:r>
              <a:rPr lang="en-US" sz="2800">
                <a:solidFill>
                  <a:srgbClr val="FF0000"/>
                </a:solidFill>
                <a:latin typeface="Calibri" charset="0"/>
                <a:ea typeface="Arial" charset="0"/>
                <a:cs typeface="Arial" charset="0"/>
              </a:rPr>
              <a:t> - Balloon on a Bottle Demo!!!!</a:t>
            </a:r>
          </a:p>
          <a:p>
            <a:pPr marL="319088" lvl="1" indent="-319088" eaLnBrk="1" hangingPunct="1">
              <a:spcBef>
                <a:spcPct val="0"/>
              </a:spcBef>
              <a:buClr>
                <a:schemeClr val="accent2"/>
              </a:buClr>
              <a:buSzPct val="60000"/>
              <a:buFont typeface="Wingdings 2" charset="2"/>
              <a:buNone/>
            </a:pPr>
            <a:r>
              <a:rPr lang="en-US" sz="2800">
                <a:solidFill>
                  <a:srgbClr val="FF0000"/>
                </a:solidFill>
                <a:latin typeface="Calibri" charset="0"/>
                <a:ea typeface="Arial" charset="0"/>
                <a:cs typeface="Arial" charset="0"/>
              </a:rPr>
              <a:t> - Inverted Beaker in Boiling water, then turn off hot plate…</a:t>
            </a:r>
            <a:endParaRPr lang="en-US" sz="2400"/>
          </a:p>
        </p:txBody>
      </p:sp>
      <p:sp>
        <p:nvSpPr>
          <p:cNvPr id="22532" name="Text Box 6"/>
          <p:cNvSpPr txBox="1">
            <a:spLocks noChangeArrowheads="1"/>
          </p:cNvSpPr>
          <p:nvPr/>
        </p:nvSpPr>
        <p:spPr bwMode="auto">
          <a:xfrm>
            <a:off x="4114800" y="5562600"/>
            <a:ext cx="304800" cy="3810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lstStyle/>
          <a:p>
            <a:pPr eaLnBrk="1" hangingPunct="1"/>
            <a:r>
              <a:rPr lang="en-US"/>
              <a:t>Gay-Lussac’s Law</a:t>
            </a:r>
          </a:p>
        </p:txBody>
      </p:sp>
      <p:sp>
        <p:nvSpPr>
          <p:cNvPr id="23555" name="Rectangle 3"/>
          <p:cNvSpPr>
            <a:spLocks noGrp="1" noChangeArrowheads="1"/>
          </p:cNvSpPr>
          <p:nvPr>
            <p:ph sz="quarter" idx="1"/>
          </p:nvPr>
        </p:nvSpPr>
        <p:spPr>
          <a:xfrm>
            <a:off x="612775" y="1524000"/>
            <a:ext cx="8531225" cy="5334000"/>
          </a:xfrm>
        </p:spPr>
        <p:txBody>
          <a:bodyPr/>
          <a:lstStyle/>
          <a:p>
            <a:pPr eaLnBrk="1" hangingPunct="1">
              <a:lnSpc>
                <a:spcPct val="90000"/>
              </a:lnSpc>
              <a:buFont typeface="Wingdings" charset="2"/>
              <a:buNone/>
            </a:pPr>
            <a:r>
              <a:rPr lang="en-US" sz="3600"/>
              <a:t>We know that	  P</a:t>
            </a:r>
            <a:r>
              <a:rPr lang="en-US" sz="3600" baseline="-25000"/>
              <a:t>1</a:t>
            </a:r>
            <a:r>
              <a:rPr lang="en-US" sz="3600"/>
              <a:t>V</a:t>
            </a:r>
            <a:r>
              <a:rPr lang="en-US" sz="3600" baseline="-25000"/>
              <a:t>1</a:t>
            </a:r>
            <a:r>
              <a:rPr lang="en-US" sz="3600"/>
              <a:t> = P</a:t>
            </a:r>
            <a:r>
              <a:rPr lang="en-US" sz="3600" baseline="-25000"/>
              <a:t>2</a:t>
            </a:r>
            <a:r>
              <a:rPr lang="en-US" sz="3600"/>
              <a:t>V</a:t>
            </a:r>
            <a:r>
              <a:rPr lang="en-US" sz="3600" baseline="-25000"/>
              <a:t>2</a:t>
            </a:r>
            <a:r>
              <a:rPr lang="en-US" sz="3600"/>
              <a:t> </a:t>
            </a:r>
          </a:p>
          <a:p>
            <a:pPr eaLnBrk="1" hangingPunct="1">
              <a:lnSpc>
                <a:spcPct val="90000"/>
              </a:lnSpc>
              <a:buFont typeface="Wingdings" charset="2"/>
              <a:buNone/>
            </a:pPr>
            <a:r>
              <a:rPr lang="en-US" sz="3600"/>
              <a:t>				    T</a:t>
            </a:r>
            <a:r>
              <a:rPr lang="en-US" sz="3600" baseline="-25000"/>
              <a:t>1             </a:t>
            </a:r>
            <a:r>
              <a:rPr lang="en-US" sz="3600"/>
              <a:t>T</a:t>
            </a:r>
            <a:r>
              <a:rPr lang="en-US" sz="3600" baseline="-25000"/>
              <a:t>2</a:t>
            </a:r>
            <a:endParaRPr lang="en-US" sz="3600"/>
          </a:p>
          <a:p>
            <a:pPr eaLnBrk="1" hangingPunct="1"/>
            <a:r>
              <a:rPr lang="en-US" sz="3600"/>
              <a:t>If the</a:t>
            </a:r>
            <a:r>
              <a:rPr lang="en-US" sz="3600" b="1" u="sng"/>
              <a:t> volume </a:t>
            </a:r>
            <a:r>
              <a:rPr lang="en-US" sz="3600"/>
              <a:t>remains constant, the temperature and pressure vary directly</a:t>
            </a:r>
          </a:p>
          <a:p>
            <a:pPr lvl="1" eaLnBrk="1" hangingPunct="1"/>
            <a:r>
              <a:rPr lang="en-US" sz="3300"/>
              <a:t>Simply if Pressure </a:t>
            </a:r>
            <a:r>
              <a:rPr lang="en-US" sz="3300">
                <a:ea typeface="Arial" charset="0"/>
                <a:cs typeface="Arial" charset="0"/>
              </a:rPr>
              <a:t>↑, then Temp ↑</a:t>
            </a:r>
          </a:p>
          <a:p>
            <a:pPr lvl="2" eaLnBrk="1" hangingPunct="1"/>
            <a:r>
              <a:rPr lang="en-US" sz="3000">
                <a:ea typeface="Arial" charset="0"/>
                <a:cs typeface="Arial" charset="0"/>
              </a:rPr>
              <a:t>And vice versa</a:t>
            </a:r>
          </a:p>
          <a:p>
            <a:pPr eaLnBrk="1" hangingPunct="1"/>
            <a:r>
              <a:rPr lang="en-US" sz="3600"/>
              <a:t>If volume is constant, ignore it in the formula</a:t>
            </a:r>
          </a:p>
          <a:p>
            <a:pPr lvl="1" eaLnBrk="1" hangingPunct="1">
              <a:buFontTx/>
              <a:buNone/>
            </a:pPr>
            <a:r>
              <a:rPr lang="en-US" sz="3600">
                <a:ea typeface="Arial" charset="0"/>
                <a:cs typeface="Arial" charset="0"/>
              </a:rPr>
              <a:t>				P</a:t>
            </a:r>
            <a:r>
              <a:rPr lang="en-US" sz="3600" baseline="-25000">
                <a:ea typeface="Arial" charset="0"/>
                <a:cs typeface="Arial" charset="0"/>
              </a:rPr>
              <a:t>1</a:t>
            </a:r>
            <a:r>
              <a:rPr lang="en-US" sz="3600">
                <a:ea typeface="Arial" charset="0"/>
                <a:cs typeface="Arial" charset="0"/>
              </a:rPr>
              <a:t> 	  P</a:t>
            </a:r>
            <a:r>
              <a:rPr lang="en-US" sz="3600" baseline="-25000">
                <a:ea typeface="Arial" charset="0"/>
                <a:cs typeface="Arial" charset="0"/>
              </a:rPr>
              <a:t>2</a:t>
            </a:r>
            <a:endParaRPr lang="en-US" sz="3600">
              <a:ea typeface="Arial" charset="0"/>
              <a:cs typeface="Arial" charset="0"/>
            </a:endParaRPr>
          </a:p>
          <a:p>
            <a:pPr lvl="1" eaLnBrk="1" hangingPunct="1">
              <a:buFontTx/>
              <a:buNone/>
            </a:pPr>
            <a:r>
              <a:rPr lang="en-US" sz="3600">
                <a:ea typeface="Arial" charset="0"/>
                <a:cs typeface="Arial" charset="0"/>
              </a:rPr>
              <a:t>				T</a:t>
            </a:r>
            <a:r>
              <a:rPr lang="en-US" sz="3600" baseline="-25000">
                <a:ea typeface="Arial" charset="0"/>
                <a:cs typeface="Arial" charset="0"/>
              </a:rPr>
              <a:t>1	   </a:t>
            </a:r>
            <a:r>
              <a:rPr lang="en-US" sz="3600">
                <a:ea typeface="Arial" charset="0"/>
                <a:cs typeface="Arial" charset="0"/>
              </a:rPr>
              <a:t>T</a:t>
            </a:r>
            <a:r>
              <a:rPr lang="en-US" sz="3600" baseline="-25000">
                <a:ea typeface="Arial" charset="0"/>
                <a:cs typeface="Arial" charset="0"/>
              </a:rPr>
              <a:t>2</a:t>
            </a:r>
          </a:p>
          <a:p>
            <a:pPr lvl="1" eaLnBrk="1" hangingPunct="1">
              <a:buFontTx/>
              <a:buNone/>
            </a:pPr>
            <a:endParaRPr lang="en-US" sz="3600">
              <a:ea typeface="Arial" charset="0"/>
              <a:cs typeface="Arial" charset="0"/>
            </a:endParaRPr>
          </a:p>
        </p:txBody>
      </p:sp>
      <p:sp>
        <p:nvSpPr>
          <p:cNvPr id="23556" name="Line 4"/>
          <p:cNvSpPr>
            <a:spLocks noChangeShapeType="1"/>
          </p:cNvSpPr>
          <p:nvPr/>
        </p:nvSpPr>
        <p:spPr bwMode="auto">
          <a:xfrm>
            <a:off x="3200400" y="6248400"/>
            <a:ext cx="685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3557" name="Line 5"/>
          <p:cNvSpPr>
            <a:spLocks noChangeShapeType="1"/>
          </p:cNvSpPr>
          <p:nvPr/>
        </p:nvSpPr>
        <p:spPr bwMode="auto">
          <a:xfrm>
            <a:off x="4419600" y="6248400"/>
            <a:ext cx="762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3558" name="Text Box 6"/>
          <p:cNvSpPr txBox="1">
            <a:spLocks noChangeArrowheads="1"/>
          </p:cNvSpPr>
          <p:nvPr/>
        </p:nvSpPr>
        <p:spPr bwMode="auto">
          <a:xfrm>
            <a:off x="3962400" y="6096000"/>
            <a:ext cx="304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a:t>
            </a:r>
          </a:p>
        </p:txBody>
      </p:sp>
      <p:sp>
        <p:nvSpPr>
          <p:cNvPr id="23559" name="Line 5"/>
          <p:cNvSpPr>
            <a:spLocks noChangeShapeType="1"/>
          </p:cNvSpPr>
          <p:nvPr/>
        </p:nvSpPr>
        <p:spPr bwMode="auto">
          <a:xfrm>
            <a:off x="5105400" y="2133600"/>
            <a:ext cx="762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3560" name="Line 5"/>
          <p:cNvSpPr>
            <a:spLocks noChangeShapeType="1"/>
          </p:cNvSpPr>
          <p:nvPr/>
        </p:nvSpPr>
        <p:spPr bwMode="auto">
          <a:xfrm>
            <a:off x="3733800" y="2133600"/>
            <a:ext cx="762000" cy="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lstStyle/>
          <a:p>
            <a:pPr eaLnBrk="1" hangingPunct="1"/>
            <a:r>
              <a:rPr lang="en-US"/>
              <a:t>Gay-Lussac’s Law</a:t>
            </a:r>
          </a:p>
        </p:txBody>
      </p:sp>
      <p:sp>
        <p:nvSpPr>
          <p:cNvPr id="24579" name="Rectangle 3"/>
          <p:cNvSpPr>
            <a:spLocks noGrp="1" noChangeArrowheads="1"/>
          </p:cNvSpPr>
          <p:nvPr>
            <p:ph sz="quarter" idx="1"/>
          </p:nvPr>
        </p:nvSpPr>
        <p:spPr>
          <a:xfrm>
            <a:off x="0" y="1524000"/>
            <a:ext cx="9144000" cy="5334000"/>
          </a:xfrm>
        </p:spPr>
        <p:txBody>
          <a:bodyPr/>
          <a:lstStyle/>
          <a:p>
            <a:pPr eaLnBrk="1" hangingPunct="1">
              <a:lnSpc>
                <a:spcPct val="90000"/>
              </a:lnSpc>
              <a:buFont typeface="Wingdings" charset="2"/>
              <a:buNone/>
            </a:pPr>
            <a:r>
              <a:rPr lang="en-US" sz="3600"/>
              <a:t>REAL WORLD EXAMPLES</a:t>
            </a:r>
          </a:p>
          <a:p>
            <a:pPr eaLnBrk="1" hangingPunct="1">
              <a:lnSpc>
                <a:spcPct val="90000"/>
              </a:lnSpc>
              <a:buFont typeface="Wingdings" charset="2"/>
              <a:buChar char="q"/>
            </a:pPr>
            <a:r>
              <a:rPr lang="en-US" sz="2800"/>
              <a:t>A cannonball shooting out of a cannon.  Cannon barrell shape (volume) is constant.  When gun powder is ignited, the temperature rises sharply and substantially.   This increases pressure until the cannonball is launched from the cannon.</a:t>
            </a:r>
          </a:p>
          <a:p>
            <a:pPr eaLnBrk="1" hangingPunct="1">
              <a:lnSpc>
                <a:spcPct val="90000"/>
              </a:lnSpc>
              <a:buFont typeface="Wingdings" charset="2"/>
              <a:buChar char="q"/>
            </a:pPr>
            <a:r>
              <a:rPr lang="en-US" sz="2800"/>
              <a:t>An aerosol can exploding when it is close to flames.  The can stays the same volume, so as temp increases, pressure increases, until BOOM!</a:t>
            </a:r>
          </a:p>
          <a:p>
            <a:pPr lvl="1" eaLnBrk="1" hangingPunct="1">
              <a:lnSpc>
                <a:spcPct val="90000"/>
              </a:lnSpc>
              <a:buFont typeface="Wingdings" charset="2"/>
              <a:buChar char="q"/>
            </a:pPr>
            <a:r>
              <a:rPr lang="en-US" sz="2800"/>
              <a:t>A propane tank exposed to VERY hot temperatures would do the same thing.</a:t>
            </a:r>
          </a:p>
          <a:p>
            <a:pPr lvl="1" eaLnBrk="1" hangingPunct="1">
              <a:buFontTx/>
              <a:buNone/>
            </a:pPr>
            <a:r>
              <a:rPr lang="en-US" sz="2800">
                <a:solidFill>
                  <a:srgbClr val="FF0000"/>
                </a:solidFill>
                <a:ea typeface="Arial" charset="0"/>
                <a:cs typeface="Arial" charset="0"/>
              </a:rPr>
              <a:t>DEMOS:  Egg in a flask, candle in a beaker,  can crush, water fountain in an erlenmeyer flask</a:t>
            </a:r>
            <a:endParaRPr lang="en-US" sz="3600">
              <a:solidFill>
                <a:srgbClr val="FF0000"/>
              </a:solidFill>
              <a:ea typeface="Arial" charset="0"/>
              <a:cs typeface="Arial" charset="0"/>
            </a:endParaRPr>
          </a:p>
          <a:p>
            <a:pPr lvl="1" eaLnBrk="1" hangingPunct="1">
              <a:buFontTx/>
              <a:buNone/>
            </a:pPr>
            <a:endParaRPr lang="en-US" sz="3600" baseline="-25000">
              <a:ea typeface="Arial" charset="0"/>
              <a:cs typeface="Arial" charset="0"/>
            </a:endParaRPr>
          </a:p>
          <a:p>
            <a:pPr lvl="1" eaLnBrk="1" hangingPunct="1">
              <a:buFontTx/>
              <a:buNone/>
            </a:pPr>
            <a:endParaRPr lang="en-US" sz="3600">
              <a:ea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lstStyle/>
          <a:p>
            <a:pPr eaLnBrk="1" hangingPunct="1"/>
            <a:r>
              <a:rPr lang="en-US"/>
              <a:t>Gay-Lussac’s Law</a:t>
            </a:r>
          </a:p>
        </p:txBody>
      </p:sp>
      <p:sp>
        <p:nvSpPr>
          <p:cNvPr id="25603" name="Rectangle 3"/>
          <p:cNvSpPr>
            <a:spLocks noGrp="1" noChangeArrowheads="1"/>
          </p:cNvSpPr>
          <p:nvPr>
            <p:ph sz="quarter" idx="1"/>
          </p:nvPr>
        </p:nvSpPr>
        <p:spPr>
          <a:xfrm>
            <a:off x="0" y="1524000"/>
            <a:ext cx="9144000" cy="5334000"/>
          </a:xfrm>
        </p:spPr>
        <p:txBody>
          <a:bodyPr/>
          <a:lstStyle/>
          <a:p>
            <a:pPr eaLnBrk="1" hangingPunct="1">
              <a:lnSpc>
                <a:spcPct val="90000"/>
              </a:lnSpc>
              <a:buFont typeface="Wingdings" charset="2"/>
              <a:buNone/>
            </a:pPr>
            <a:r>
              <a:rPr lang="en-US" sz="2800" smtClean="0"/>
              <a:t>Popcorn popping…</a:t>
            </a:r>
            <a:endParaRPr lang="en-US" sz="3600" smtClean="0">
              <a:solidFill>
                <a:srgbClr val="FF0000"/>
              </a:solidFill>
              <a:ea typeface="Arial" charset="0"/>
              <a:cs typeface="Arial" charset="0"/>
            </a:endParaRPr>
          </a:p>
          <a:p>
            <a:pPr lvl="1" eaLnBrk="1" hangingPunct="1">
              <a:buFontTx/>
              <a:buNone/>
            </a:pPr>
            <a:endParaRPr lang="en-US" sz="3600" baseline="-25000">
              <a:ea typeface="Arial" charset="0"/>
              <a:cs typeface="Arial" charset="0"/>
            </a:endParaRPr>
          </a:p>
          <a:p>
            <a:pPr lvl="1" eaLnBrk="1" hangingPunct="1">
              <a:buFontTx/>
              <a:buNone/>
            </a:pPr>
            <a:endParaRPr lang="en-US" sz="3600">
              <a:ea typeface="Arial" charset="0"/>
              <a:cs typeface="Arial" charset="0"/>
            </a:endParaRPr>
          </a:p>
        </p:txBody>
      </p:sp>
      <p:pic>
        <p:nvPicPr>
          <p:cNvPr id="25604" name="Picture 3" descr="XSy47dI.gif"/>
          <p:cNvPicPr>
            <a:picLocks noChangeAspect="1"/>
          </p:cNvPicPr>
          <p:nvPr/>
        </p:nvPicPr>
        <p:blipFill>
          <a:blip r:embed="rId2"/>
          <a:srcRect/>
          <a:stretch>
            <a:fillRect/>
          </a:stretch>
        </p:blipFill>
        <p:spPr bwMode="auto">
          <a:xfrm>
            <a:off x="2743200" y="2052638"/>
            <a:ext cx="6400800" cy="480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lstStyle/>
          <a:p>
            <a:pPr eaLnBrk="1" hangingPunct="1"/>
            <a:r>
              <a:rPr lang="en-US"/>
              <a:t>Solving Gas Law Problems</a:t>
            </a:r>
          </a:p>
        </p:txBody>
      </p:sp>
      <p:sp>
        <p:nvSpPr>
          <p:cNvPr id="11267" name="Rectangle 3"/>
          <p:cNvSpPr>
            <a:spLocks noGrp="1" noChangeArrowheads="1"/>
          </p:cNvSpPr>
          <p:nvPr>
            <p:ph sz="quarter" idx="1"/>
          </p:nvPr>
        </p:nvSpPr>
        <p:spPr>
          <a:xfrm>
            <a:off x="612775" y="1600200"/>
            <a:ext cx="8153400" cy="4495800"/>
          </a:xfrm>
        </p:spPr>
        <p:txBody>
          <a:bodyPr/>
          <a:lstStyle/>
          <a:p>
            <a:pPr eaLnBrk="1" hangingPunct="1"/>
            <a:r>
              <a:rPr lang="en-US" sz="3600"/>
              <a:t>Figure out which law you are dealing with </a:t>
            </a:r>
          </a:p>
          <a:p>
            <a:pPr lvl="1" eaLnBrk="1" hangingPunct="1"/>
            <a:r>
              <a:rPr lang="en-US" sz="3600"/>
              <a:t>The law you are dealing with will dictate which variable you ignore</a:t>
            </a:r>
          </a:p>
          <a:p>
            <a:pPr eaLnBrk="1" hangingPunct="1"/>
            <a:r>
              <a:rPr lang="en-US" sz="3600">
                <a:ea typeface="Arial" charset="0"/>
                <a:cs typeface="Arial" charset="0"/>
              </a:rPr>
              <a:t>Write out your known values and your formula</a:t>
            </a:r>
          </a:p>
          <a:p>
            <a:pPr eaLnBrk="1" hangingPunct="1"/>
            <a:r>
              <a:rPr lang="en-US" sz="3600">
                <a:ea typeface="Arial" charset="0"/>
                <a:cs typeface="Arial" charset="0"/>
              </a:rPr>
              <a:t>Insert your known values into your formula</a:t>
            </a:r>
          </a:p>
          <a:p>
            <a:pPr eaLnBrk="1" hangingPunct="1"/>
            <a:r>
              <a:rPr lang="en-US" sz="3600">
                <a:ea typeface="Arial" charset="0"/>
                <a:cs typeface="Arial" charset="0"/>
              </a:rPr>
              <a:t>Solve for the variable</a:t>
            </a:r>
          </a:p>
          <a:p>
            <a:pPr lvl="1" eaLnBrk="1" hangingPunct="1"/>
            <a:r>
              <a:rPr lang="en-US" sz="3600">
                <a:ea typeface="Arial" charset="0"/>
                <a:cs typeface="Arial" charset="0"/>
              </a:rPr>
              <a:t>Include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1" dur="500"/>
                                        <p:tgtEl>
                                          <p:spTgt spid="11267">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4" dur="500"/>
                                        <p:tgtEl>
                                          <p:spTgt spid="1126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9" dur="500"/>
                                        <p:tgtEl>
                                          <p:spTgt spid="1126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4" dur="500"/>
                                        <p:tgtEl>
                                          <p:spTgt spid="1126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9" dur="500"/>
                                        <p:tgtEl>
                                          <p:spTgt spid="11267">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a:t>Recap</a:t>
            </a:r>
          </a:p>
        </p:txBody>
      </p:sp>
      <p:sp>
        <p:nvSpPr>
          <p:cNvPr id="27651" name="Content Placeholder 2"/>
          <p:cNvSpPr>
            <a:spLocks noGrp="1"/>
          </p:cNvSpPr>
          <p:nvPr>
            <p:ph sz="quarter" idx="1"/>
          </p:nvPr>
        </p:nvSpPr>
        <p:spPr>
          <a:xfrm>
            <a:off x="612775" y="1600200"/>
            <a:ext cx="8531225" cy="5257800"/>
          </a:xfrm>
        </p:spPr>
        <p:txBody>
          <a:bodyPr/>
          <a:lstStyle/>
          <a:p>
            <a:pPr marL="342900" lvl="1" indent="-342900" eaLnBrk="1" hangingPunct="1">
              <a:buFontTx/>
              <a:buChar char="•"/>
            </a:pPr>
            <a:r>
              <a:rPr lang="en-US">
                <a:solidFill>
                  <a:srgbClr val="FF0000"/>
                </a:solidFill>
                <a:latin typeface="Arial" charset="0"/>
                <a:ea typeface="Arial" charset="0"/>
                <a:cs typeface="Arial" charset="0"/>
              </a:rPr>
              <a:t>And how do I remember which law keeps which variable constant?</a:t>
            </a:r>
          </a:p>
          <a:p>
            <a:pPr eaLnBrk="1" hangingPunct="1">
              <a:buFont typeface="Wingdings" charset="2"/>
              <a:buNone/>
            </a:pPr>
            <a:endParaRPr lang="en-US">
              <a:solidFill>
                <a:srgbClr val="FF0000"/>
              </a:solidFill>
              <a:latin typeface="Arial" charset="0"/>
              <a:ea typeface="Arial" charset="0"/>
              <a:cs typeface="Arial" charset="0"/>
            </a:endParaRPr>
          </a:p>
          <a:p>
            <a:pPr eaLnBrk="1" hangingPunct="1">
              <a:buFont typeface="Wingdings" charset="2"/>
              <a:buNone/>
            </a:pPr>
            <a:r>
              <a:rPr lang="en-US" sz="4400">
                <a:solidFill>
                  <a:srgbClr val="FF0000"/>
                </a:solidFill>
              </a:rPr>
              <a:t>Big Tigers Can Play Golf Violently</a:t>
            </a:r>
          </a:p>
          <a:p>
            <a:pPr marL="342900" lvl="1" indent="-342900" eaLnBrk="1" hangingPunct="1">
              <a:buFont typeface="Wingdings 2" charset="2"/>
              <a:buNone/>
            </a:pPr>
            <a:endParaRPr lang="en-US">
              <a:solidFill>
                <a:srgbClr val="FF0000"/>
              </a:solidFill>
              <a:latin typeface="Arial" charset="0"/>
              <a:ea typeface="Arial" charset="0"/>
              <a:cs typeface="Arial" charset="0"/>
            </a:endParaRPr>
          </a:p>
          <a:p>
            <a:pPr marL="342900" lvl="1" indent="-342900" eaLnBrk="1" hangingPunct="1">
              <a:buFontTx/>
              <a:buChar char="•"/>
            </a:pPr>
            <a:r>
              <a:rPr lang="en-US">
                <a:solidFill>
                  <a:srgbClr val="FF0000"/>
                </a:solidFill>
                <a:latin typeface="Arial" charset="0"/>
                <a:ea typeface="Arial" charset="0"/>
                <a:cs typeface="Arial" charset="0"/>
              </a:rPr>
              <a:t>Boyles’ </a:t>
            </a:r>
            <a:r>
              <a:rPr lang="en-US">
                <a:solidFill>
                  <a:srgbClr val="FF0000"/>
                </a:solidFill>
                <a:latin typeface="Arial" charset="0"/>
                <a:ea typeface="Arial" charset="0"/>
                <a:cs typeface="Arial" charset="0"/>
                <a:sym typeface="Wingdings" charset="2"/>
              </a:rPr>
              <a:t> Temp is Constant</a:t>
            </a:r>
          </a:p>
          <a:p>
            <a:pPr marL="342900" lvl="1" indent="-342900" eaLnBrk="1" hangingPunct="1">
              <a:buFontTx/>
              <a:buChar char="•"/>
            </a:pPr>
            <a:r>
              <a:rPr lang="en-US">
                <a:solidFill>
                  <a:srgbClr val="FF0000"/>
                </a:solidFill>
                <a:latin typeface="Arial" charset="0"/>
                <a:ea typeface="Arial" charset="0"/>
                <a:cs typeface="Arial" charset="0"/>
                <a:sym typeface="Wingdings" charset="2"/>
              </a:rPr>
              <a:t>Charles  Pressure is Constant</a:t>
            </a:r>
          </a:p>
          <a:p>
            <a:pPr marL="342900" lvl="1" indent="-342900" eaLnBrk="1" hangingPunct="1">
              <a:buFontTx/>
              <a:buChar char="•"/>
            </a:pPr>
            <a:r>
              <a:rPr lang="en-US">
                <a:solidFill>
                  <a:srgbClr val="FF0000"/>
                </a:solidFill>
                <a:latin typeface="Arial" charset="0"/>
                <a:ea typeface="Arial" charset="0"/>
                <a:cs typeface="Arial" charset="0"/>
                <a:sym typeface="Wingdings" charset="2"/>
              </a:rPr>
              <a:t>Gay-Lussac’s  Volume is Constant</a:t>
            </a:r>
          </a:p>
          <a:p>
            <a:pPr marL="342900" lvl="1" indent="-342900" eaLnBrk="1" hangingPunct="1">
              <a:buFontTx/>
              <a:buChar char="•"/>
            </a:pPr>
            <a:endParaRPr lang="en-US">
              <a:solidFill>
                <a:srgbClr val="FF0000"/>
              </a:solidFill>
              <a:latin typeface="Arial" charset="0"/>
              <a:ea typeface="Arial" charset="0"/>
              <a:cs typeface="Arial" charset="0"/>
              <a:sym typeface="Wingdings" charset="2"/>
            </a:endParaRPr>
          </a:p>
          <a:p>
            <a:pPr marL="342900" lvl="1" indent="-342900" eaLnBrk="1" hangingPunct="1">
              <a:buFontTx/>
              <a:buChar char="•"/>
            </a:pPr>
            <a:r>
              <a:rPr lang="en-US">
                <a:solidFill>
                  <a:srgbClr val="FF0000"/>
                </a:solidFill>
                <a:latin typeface="Arial" charset="0"/>
                <a:ea typeface="Arial" charset="0"/>
                <a:cs typeface="Arial" charset="0"/>
                <a:sym typeface="Wingdings" charset="2"/>
              </a:rPr>
              <a:t>Remember to think about your popsicle stick!</a:t>
            </a:r>
            <a:endParaRPr lang="en-US">
              <a:solidFill>
                <a:srgbClr val="FF0000"/>
              </a:solidFill>
              <a:latin typeface="Arial" charset="0"/>
              <a:ea typeface="Arial" charset="0"/>
              <a:cs typeface="Arial" charset="0"/>
            </a:endParaRPr>
          </a:p>
          <a:p>
            <a:pPr marL="342900" lvl="1" indent="-342900" eaLnBrk="1" hangingPunct="1">
              <a:buFontTx/>
              <a:buChar char="•"/>
            </a:pPr>
            <a:endParaRPr lang="en-US">
              <a:latin typeface="Arial" charset="0"/>
              <a:ea typeface="Arial" charset="0"/>
              <a:cs typeface="Arial" charset="0"/>
            </a:endParaRPr>
          </a:p>
          <a:p>
            <a:pPr eaLnBrk="1" hangingPunct="1"/>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2913" y="103188"/>
            <a:ext cx="8243887" cy="811212"/>
          </a:xfrm>
        </p:spPr>
        <p:txBody>
          <a:bodyPr/>
          <a:lstStyle/>
          <a:p>
            <a:pPr eaLnBrk="1" hangingPunct="1"/>
            <a:r>
              <a:rPr lang="en-US"/>
              <a:t>Gas Laws</a:t>
            </a:r>
          </a:p>
        </p:txBody>
      </p:sp>
      <p:sp>
        <p:nvSpPr>
          <p:cNvPr id="14339" name="Rectangle 80"/>
          <p:cNvSpPr>
            <a:spLocks noGrp="1" noChangeArrowheads="1"/>
          </p:cNvSpPr>
          <p:nvPr>
            <p:ph sz="quarter" idx="1"/>
          </p:nvPr>
        </p:nvSpPr>
        <p:spPr>
          <a:xfrm>
            <a:off x="533400" y="1524000"/>
            <a:ext cx="8610600" cy="5334000"/>
          </a:xfrm>
        </p:spPr>
        <p:txBody>
          <a:bodyPr/>
          <a:lstStyle/>
          <a:p>
            <a:pPr eaLnBrk="1" hangingPunct="1">
              <a:lnSpc>
                <a:spcPct val="90000"/>
              </a:lnSpc>
            </a:pPr>
            <a:r>
              <a:rPr lang="en-US" sz="3200">
                <a:solidFill>
                  <a:srgbClr val="FF0000"/>
                </a:solidFill>
              </a:rPr>
              <a:t>As you recall, gasses have no fixed shape or volume</a:t>
            </a:r>
          </a:p>
          <a:p>
            <a:pPr eaLnBrk="1" hangingPunct="1">
              <a:lnSpc>
                <a:spcPct val="90000"/>
              </a:lnSpc>
            </a:pPr>
            <a:r>
              <a:rPr lang="en-US" sz="3200">
                <a:solidFill>
                  <a:srgbClr val="FF0000"/>
                </a:solidFill>
              </a:rPr>
              <a:t>However, the relationship between the pressure, volume, and temperature of a gas holds true for all gases. </a:t>
            </a:r>
          </a:p>
          <a:p>
            <a:pPr lvl="1" eaLnBrk="1" hangingPunct="1">
              <a:lnSpc>
                <a:spcPct val="90000"/>
              </a:lnSpc>
            </a:pPr>
            <a:r>
              <a:rPr lang="en-US">
                <a:solidFill>
                  <a:srgbClr val="FF0000"/>
                </a:solidFill>
              </a:rPr>
              <a:t>Because gases behave in a similar way thru a wide variety of conditions because they all have molecules which are widely spaced</a:t>
            </a:r>
          </a:p>
          <a:p>
            <a:pPr eaLnBrk="1" hangingPunct="1">
              <a:lnSpc>
                <a:spcPct val="90000"/>
              </a:lnSpc>
            </a:pPr>
            <a:endParaRPr lang="en-US" sz="3200">
              <a:solidFill>
                <a:srgbClr val="FF0000"/>
              </a:solidFill>
            </a:endParaRPr>
          </a:p>
          <a:p>
            <a:pPr eaLnBrk="1" hangingPunct="1">
              <a:lnSpc>
                <a:spcPct val="90000"/>
              </a:lnSpc>
            </a:pPr>
            <a:r>
              <a:rPr lang="en-US" sz="3200">
                <a:solidFill>
                  <a:srgbClr val="FF0000"/>
                </a:solidFill>
              </a:rPr>
              <a:t>Because of this, we have laws that can explain the way gasses will act under certain conditions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2913" y="103188"/>
            <a:ext cx="8243887" cy="811212"/>
          </a:xfrm>
        </p:spPr>
        <p:txBody>
          <a:bodyPr/>
          <a:lstStyle/>
          <a:p>
            <a:pPr eaLnBrk="1" hangingPunct="1"/>
            <a:r>
              <a:rPr lang="en-US"/>
              <a:t>Gas Laws</a:t>
            </a:r>
          </a:p>
        </p:txBody>
      </p:sp>
      <p:sp>
        <p:nvSpPr>
          <p:cNvPr id="15363" name="Rectangle 80"/>
          <p:cNvSpPr>
            <a:spLocks noGrp="1" noChangeArrowheads="1"/>
          </p:cNvSpPr>
          <p:nvPr>
            <p:ph sz="quarter" idx="1"/>
          </p:nvPr>
        </p:nvSpPr>
        <p:spPr>
          <a:xfrm>
            <a:off x="533400" y="1524000"/>
            <a:ext cx="8610600" cy="5334000"/>
          </a:xfrm>
        </p:spPr>
        <p:txBody>
          <a:bodyPr/>
          <a:lstStyle/>
          <a:p>
            <a:pPr eaLnBrk="1" hangingPunct="1">
              <a:lnSpc>
                <a:spcPct val="90000"/>
              </a:lnSpc>
            </a:pPr>
            <a:r>
              <a:rPr lang="en-US" sz="3200"/>
              <a:t>So, we have 3 GAS LAWS:</a:t>
            </a:r>
          </a:p>
          <a:p>
            <a:pPr lvl="1" eaLnBrk="1" hangingPunct="1">
              <a:lnSpc>
                <a:spcPct val="90000"/>
              </a:lnSpc>
            </a:pPr>
            <a:r>
              <a:rPr lang="en-US"/>
              <a:t>Boyle’s Law</a:t>
            </a:r>
          </a:p>
          <a:p>
            <a:pPr lvl="1" eaLnBrk="1" hangingPunct="1">
              <a:lnSpc>
                <a:spcPct val="90000"/>
              </a:lnSpc>
            </a:pPr>
            <a:r>
              <a:rPr lang="en-US"/>
              <a:t>Charle’s Law</a:t>
            </a:r>
          </a:p>
          <a:p>
            <a:pPr lvl="1" eaLnBrk="1" hangingPunct="1">
              <a:lnSpc>
                <a:spcPct val="90000"/>
              </a:lnSpc>
            </a:pPr>
            <a:r>
              <a:rPr lang="en-US"/>
              <a:t>Gay-Lussac’s Law</a:t>
            </a:r>
          </a:p>
          <a:p>
            <a:pPr eaLnBrk="1" hangingPunct="1">
              <a:lnSpc>
                <a:spcPct val="90000"/>
              </a:lnSpc>
            </a:pPr>
            <a:endParaRPr lang="en-US" sz="3200"/>
          </a:p>
          <a:p>
            <a:pPr eaLnBrk="1" hangingPunct="1">
              <a:lnSpc>
                <a:spcPct val="90000"/>
              </a:lnSpc>
            </a:pPr>
            <a:r>
              <a:rPr lang="en-US" sz="3200"/>
              <a:t>For each law, one condition is held constant, while the other two conditions will change</a:t>
            </a:r>
          </a:p>
          <a:p>
            <a:pPr lvl="1" eaLnBrk="1" hangingPunct="1">
              <a:lnSpc>
                <a:spcPct val="90000"/>
              </a:lnSpc>
            </a:pPr>
            <a:r>
              <a:rPr lang="en-US"/>
              <a:t>Conditions of Temp, Pressure, Volume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2913" y="103188"/>
            <a:ext cx="8243887" cy="811212"/>
          </a:xfrm>
        </p:spPr>
        <p:txBody>
          <a:bodyPr/>
          <a:lstStyle/>
          <a:p>
            <a:pPr eaLnBrk="1" hangingPunct="1"/>
            <a:r>
              <a:rPr lang="en-US"/>
              <a:t>Gas Laws: The Equation</a:t>
            </a:r>
          </a:p>
        </p:txBody>
      </p:sp>
      <p:sp>
        <p:nvSpPr>
          <p:cNvPr id="16387" name="Rectangle 80"/>
          <p:cNvSpPr>
            <a:spLocks noGrp="1" noChangeArrowheads="1"/>
          </p:cNvSpPr>
          <p:nvPr>
            <p:ph sz="quarter" idx="1"/>
          </p:nvPr>
        </p:nvSpPr>
        <p:spPr>
          <a:xfrm>
            <a:off x="533400" y="1524000"/>
            <a:ext cx="8610600" cy="5334000"/>
          </a:xfrm>
        </p:spPr>
        <p:txBody>
          <a:bodyPr/>
          <a:lstStyle/>
          <a:p>
            <a:pPr eaLnBrk="1" hangingPunct="1">
              <a:lnSpc>
                <a:spcPct val="90000"/>
              </a:lnSpc>
              <a:buFont typeface="Wingdings" charset="2"/>
              <a:buNone/>
            </a:pPr>
            <a:r>
              <a:rPr lang="en-US" sz="6000"/>
              <a:t>		  P</a:t>
            </a:r>
            <a:r>
              <a:rPr lang="en-US" sz="6000" baseline="-25000"/>
              <a:t>1</a:t>
            </a:r>
            <a:r>
              <a:rPr lang="en-US" sz="6000"/>
              <a:t>V</a:t>
            </a:r>
            <a:r>
              <a:rPr lang="en-US" sz="6000" baseline="-25000"/>
              <a:t>1</a:t>
            </a:r>
            <a:r>
              <a:rPr lang="en-US" sz="6000"/>
              <a:t> = P</a:t>
            </a:r>
            <a:r>
              <a:rPr lang="en-US" sz="6000" baseline="-25000"/>
              <a:t>2</a:t>
            </a:r>
            <a:r>
              <a:rPr lang="en-US" sz="6000"/>
              <a:t>V</a:t>
            </a:r>
            <a:r>
              <a:rPr lang="en-US" sz="6000" baseline="-25000"/>
              <a:t>2</a:t>
            </a:r>
            <a:r>
              <a:rPr lang="en-US" sz="6000"/>
              <a:t> </a:t>
            </a:r>
          </a:p>
          <a:p>
            <a:pPr eaLnBrk="1" hangingPunct="1">
              <a:lnSpc>
                <a:spcPct val="90000"/>
              </a:lnSpc>
              <a:buFont typeface="Wingdings" charset="2"/>
              <a:buNone/>
            </a:pPr>
            <a:r>
              <a:rPr lang="en-US" sz="6000"/>
              <a:t>		    T</a:t>
            </a:r>
            <a:r>
              <a:rPr lang="en-US" sz="6000" baseline="-25000"/>
              <a:t>1            </a:t>
            </a:r>
            <a:r>
              <a:rPr lang="en-US" sz="6000"/>
              <a:t>T</a:t>
            </a:r>
            <a:r>
              <a:rPr lang="en-US" sz="6000" baseline="-25000"/>
              <a:t>2</a:t>
            </a:r>
            <a:endParaRPr lang="en-US" sz="6000"/>
          </a:p>
          <a:p>
            <a:pPr eaLnBrk="1" hangingPunct="1">
              <a:lnSpc>
                <a:spcPct val="90000"/>
              </a:lnSpc>
            </a:pPr>
            <a:endParaRPr lang="en-US" sz="3200"/>
          </a:p>
          <a:p>
            <a:pPr eaLnBrk="1" hangingPunct="1">
              <a:lnSpc>
                <a:spcPct val="90000"/>
              </a:lnSpc>
            </a:pPr>
            <a:r>
              <a:rPr lang="en-US" sz="3200">
                <a:solidFill>
                  <a:srgbClr val="FF0000"/>
                </a:solidFill>
              </a:rPr>
              <a:t>Using this equation, you can solve for temperature, pressure, and volume.  </a:t>
            </a:r>
          </a:p>
          <a:p>
            <a:pPr eaLnBrk="1" hangingPunct="1">
              <a:lnSpc>
                <a:spcPct val="90000"/>
              </a:lnSpc>
            </a:pPr>
            <a:r>
              <a:rPr lang="en-US" sz="3200">
                <a:solidFill>
                  <a:srgbClr val="FF0000"/>
                </a:solidFill>
              </a:rPr>
              <a:t>The thing that is being held constant in that problem is just ignored from the equation</a:t>
            </a:r>
          </a:p>
          <a:p>
            <a:pPr lvl="1" eaLnBrk="1" hangingPunct="1">
              <a:lnSpc>
                <a:spcPct val="90000"/>
              </a:lnSpc>
            </a:pPr>
            <a:r>
              <a:rPr lang="en-US">
                <a:solidFill>
                  <a:srgbClr val="FF0000"/>
                </a:solidFill>
              </a:rPr>
              <a:t>We will look at that more later.</a:t>
            </a:r>
          </a:p>
        </p:txBody>
      </p:sp>
      <p:cxnSp>
        <p:nvCxnSpPr>
          <p:cNvPr id="5" name="Straight Connector 4"/>
          <p:cNvCxnSpPr/>
          <p:nvPr/>
        </p:nvCxnSpPr>
        <p:spPr>
          <a:xfrm>
            <a:off x="1828800" y="2514600"/>
            <a:ext cx="1371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91000" y="2514600"/>
            <a:ext cx="1371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2913" y="103188"/>
            <a:ext cx="8243887" cy="811212"/>
          </a:xfrm>
        </p:spPr>
        <p:txBody>
          <a:bodyPr/>
          <a:lstStyle/>
          <a:p>
            <a:pPr eaLnBrk="1" hangingPunct="1"/>
            <a:r>
              <a:rPr lang="en-US"/>
              <a:t>Gas Laws: Background Info / Units</a:t>
            </a:r>
          </a:p>
        </p:txBody>
      </p:sp>
      <p:sp>
        <p:nvSpPr>
          <p:cNvPr id="17411" name="Rectangle 80"/>
          <p:cNvSpPr>
            <a:spLocks noGrp="1" noChangeArrowheads="1"/>
          </p:cNvSpPr>
          <p:nvPr>
            <p:ph sz="quarter" idx="1"/>
          </p:nvPr>
        </p:nvSpPr>
        <p:spPr>
          <a:xfrm>
            <a:off x="533400" y="1524000"/>
            <a:ext cx="8382000" cy="4953000"/>
          </a:xfrm>
        </p:spPr>
        <p:txBody>
          <a:bodyPr/>
          <a:lstStyle/>
          <a:p>
            <a:pPr eaLnBrk="1" hangingPunct="1">
              <a:lnSpc>
                <a:spcPct val="90000"/>
              </a:lnSpc>
            </a:pPr>
            <a:r>
              <a:rPr lang="en-US" sz="3200">
                <a:solidFill>
                  <a:srgbClr val="FF0000"/>
                </a:solidFill>
              </a:rPr>
              <a:t>Standards that you need to understand for all work with gas laws:  (I will give you these on the test)</a:t>
            </a:r>
          </a:p>
          <a:p>
            <a:pPr eaLnBrk="1" hangingPunct="1">
              <a:lnSpc>
                <a:spcPct val="90000"/>
              </a:lnSpc>
            </a:pPr>
            <a:r>
              <a:rPr lang="en-US" sz="3200" b="1"/>
              <a:t>TEMPERATURE:</a:t>
            </a:r>
          </a:p>
          <a:p>
            <a:pPr lvl="1" eaLnBrk="1" hangingPunct="1">
              <a:lnSpc>
                <a:spcPct val="90000"/>
              </a:lnSpc>
            </a:pPr>
            <a:r>
              <a:rPr lang="en-US"/>
              <a:t>Kelvin will always be used in Gas Laws</a:t>
            </a:r>
          </a:p>
          <a:p>
            <a:pPr eaLnBrk="1" hangingPunct="1">
              <a:lnSpc>
                <a:spcPct val="90000"/>
              </a:lnSpc>
            </a:pPr>
            <a:r>
              <a:rPr lang="en-US" sz="3200" b="1"/>
              <a:t>PRESSURE:  </a:t>
            </a:r>
          </a:p>
          <a:p>
            <a:pPr lvl="1" eaLnBrk="1" hangingPunct="1">
              <a:lnSpc>
                <a:spcPct val="90000"/>
              </a:lnSpc>
              <a:buFont typeface="Wingdings" charset="2"/>
              <a:buChar char=""/>
            </a:pPr>
            <a:r>
              <a:rPr lang="en-US" b="1"/>
              <a:t>Caused by atoms colliding with container </a:t>
            </a:r>
          </a:p>
          <a:p>
            <a:pPr lvl="1" eaLnBrk="1" hangingPunct="1">
              <a:lnSpc>
                <a:spcPct val="90000"/>
              </a:lnSpc>
            </a:pPr>
            <a:r>
              <a:rPr lang="en-US" sz="2800"/>
              <a:t>1 atm</a:t>
            </a:r>
          </a:p>
          <a:p>
            <a:pPr eaLnBrk="1" hangingPunct="1">
              <a:lnSpc>
                <a:spcPct val="90000"/>
              </a:lnSpc>
            </a:pPr>
            <a:r>
              <a:rPr lang="en-US" sz="3200" b="1"/>
              <a:t>VOLUME:  </a:t>
            </a:r>
          </a:p>
          <a:p>
            <a:pPr lvl="1" eaLnBrk="1" hangingPunct="1">
              <a:lnSpc>
                <a:spcPct val="90000"/>
              </a:lnSpc>
            </a:pPr>
            <a:r>
              <a:rPr lang="en-US" sz="2800"/>
              <a:t>L  (at least one of them will be easy to remember)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8153400" cy="1066800"/>
          </a:xfrm>
        </p:spPr>
        <p:txBody>
          <a:bodyPr/>
          <a:lstStyle/>
          <a:p>
            <a:pPr algn="ctr" eaLnBrk="1" hangingPunct="1"/>
            <a:r>
              <a:rPr lang="en-US" sz="4900"/>
              <a:t>What is atmospheric pressure?</a:t>
            </a:r>
            <a:endParaRPr lang="en-US" sz="4900">
              <a:latin typeface="Arial Black" charset="0"/>
            </a:endParaRPr>
          </a:p>
        </p:txBody>
      </p:sp>
      <p:sp>
        <p:nvSpPr>
          <p:cNvPr id="18435" name="Rectangle 3"/>
          <p:cNvSpPr>
            <a:spLocks noGrp="1" noChangeArrowheads="1"/>
          </p:cNvSpPr>
          <p:nvPr>
            <p:ph type="body" idx="1"/>
          </p:nvPr>
        </p:nvSpPr>
        <p:spPr>
          <a:xfrm>
            <a:off x="304800" y="1524000"/>
            <a:ext cx="8650288" cy="5029200"/>
          </a:xfrm>
        </p:spPr>
        <p:txBody>
          <a:bodyPr/>
          <a:lstStyle/>
          <a:p>
            <a:pPr eaLnBrk="1" hangingPunct="1">
              <a:lnSpc>
                <a:spcPct val="80000"/>
              </a:lnSpc>
            </a:pPr>
            <a:r>
              <a:rPr lang="en-US" sz="4400">
                <a:solidFill>
                  <a:srgbClr val="FF0000"/>
                </a:solidFill>
              </a:rPr>
              <a:t>Each particle of air held in place by </a:t>
            </a:r>
            <a:r>
              <a:rPr lang="en-US" sz="4400" u="sng">
                <a:solidFill>
                  <a:srgbClr val="FF0000"/>
                </a:solidFill>
              </a:rPr>
              <a:t>gravity</a:t>
            </a:r>
            <a:r>
              <a:rPr lang="en-US" sz="4400">
                <a:solidFill>
                  <a:srgbClr val="FF0000"/>
                </a:solidFill>
              </a:rPr>
              <a:t> collides with and exerts a force against </a:t>
            </a:r>
            <a:r>
              <a:rPr lang="en-US" sz="4400" u="sng">
                <a:solidFill>
                  <a:srgbClr val="FF0000"/>
                </a:solidFill>
              </a:rPr>
              <a:t>you</a:t>
            </a:r>
            <a:r>
              <a:rPr lang="en-US" sz="4400">
                <a:solidFill>
                  <a:srgbClr val="FF0000"/>
                </a:solidFill>
              </a:rPr>
              <a:t> and everything around you creating air </a:t>
            </a:r>
            <a:r>
              <a:rPr lang="en-US" sz="4400" u="sng">
                <a:solidFill>
                  <a:srgbClr val="FF0000"/>
                </a:solidFill>
              </a:rPr>
              <a:t>pressure</a:t>
            </a:r>
            <a:r>
              <a:rPr lang="en-US" sz="4400">
                <a:solidFill>
                  <a:srgbClr val="FF0000"/>
                </a:solidFill>
              </a:rPr>
              <a:t>.</a:t>
            </a:r>
          </a:p>
          <a:p>
            <a:pPr lvl="1" eaLnBrk="1" hangingPunct="1">
              <a:lnSpc>
                <a:spcPct val="80000"/>
              </a:lnSpc>
            </a:pPr>
            <a:r>
              <a:rPr lang="en-US" sz="3600">
                <a:solidFill>
                  <a:srgbClr val="FF0000"/>
                </a:solidFill>
              </a:rPr>
              <a:t>The closer you are to sea level, the more pressure acting on you.</a:t>
            </a:r>
          </a:p>
          <a:p>
            <a:pPr lvl="1" eaLnBrk="1" hangingPunct="1">
              <a:lnSpc>
                <a:spcPct val="80000"/>
              </a:lnSpc>
            </a:pPr>
            <a:r>
              <a:rPr lang="en-US" sz="3600">
                <a:solidFill>
                  <a:srgbClr val="FF0000"/>
                </a:solidFill>
              </a:rPr>
              <a:t>The higher the altitude, the </a:t>
            </a:r>
          </a:p>
          <a:p>
            <a:pPr lvl="1" eaLnBrk="1" hangingPunct="1">
              <a:lnSpc>
                <a:spcPct val="80000"/>
              </a:lnSpc>
              <a:buFont typeface="Wingdings 2" charset="2"/>
              <a:buNone/>
            </a:pPr>
            <a:r>
              <a:rPr lang="en-US" sz="3600">
                <a:solidFill>
                  <a:srgbClr val="FF0000"/>
                </a:solidFill>
              </a:rPr>
              <a:t>less gravity, and therefore </a:t>
            </a:r>
          </a:p>
          <a:p>
            <a:pPr lvl="1" eaLnBrk="1" hangingPunct="1">
              <a:lnSpc>
                <a:spcPct val="80000"/>
              </a:lnSpc>
              <a:buFont typeface="Wingdings 2" charset="2"/>
              <a:buNone/>
            </a:pPr>
            <a:r>
              <a:rPr lang="en-US" sz="3600">
                <a:solidFill>
                  <a:srgbClr val="FF0000"/>
                </a:solidFill>
              </a:rPr>
              <a:t>the less pressure acting on you.</a:t>
            </a:r>
          </a:p>
        </p:txBody>
      </p:sp>
      <p:pic>
        <p:nvPicPr>
          <p:cNvPr id="18436" name="Picture 5" descr="D:\PFiles\MSOffice\Clipart\standard\stddir1\BD05212_.WMF"/>
          <p:cNvPicPr>
            <a:picLocks noChangeAspect="1" noChangeArrowheads="1"/>
          </p:cNvPicPr>
          <p:nvPr/>
        </p:nvPicPr>
        <p:blipFill>
          <a:blip r:embed="rId2"/>
          <a:srcRect/>
          <a:stretch>
            <a:fillRect/>
          </a:stretch>
        </p:blipFill>
        <p:spPr bwMode="auto">
          <a:xfrm>
            <a:off x="6211888" y="4648200"/>
            <a:ext cx="293211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90600"/>
          </a:xfrm>
        </p:spPr>
        <p:txBody>
          <a:bodyPr/>
          <a:lstStyle/>
          <a:p>
            <a:pPr eaLnBrk="1" hangingPunct="1"/>
            <a:r>
              <a:rPr lang="en-US"/>
              <a:t>Boyles’ Law</a:t>
            </a:r>
          </a:p>
        </p:txBody>
      </p:sp>
      <p:sp>
        <p:nvSpPr>
          <p:cNvPr id="19459" name="Rectangle 3"/>
          <p:cNvSpPr>
            <a:spLocks noGrp="1" noChangeArrowheads="1"/>
          </p:cNvSpPr>
          <p:nvPr>
            <p:ph sz="quarter" idx="1"/>
          </p:nvPr>
        </p:nvSpPr>
        <p:spPr>
          <a:xfrm>
            <a:off x="612775" y="1447800"/>
            <a:ext cx="8531225" cy="5410200"/>
          </a:xfrm>
        </p:spPr>
        <p:txBody>
          <a:bodyPr/>
          <a:lstStyle/>
          <a:p>
            <a:pPr eaLnBrk="1" hangingPunct="1">
              <a:lnSpc>
                <a:spcPct val="90000"/>
              </a:lnSpc>
              <a:buFont typeface="Wingdings" charset="2"/>
              <a:buNone/>
            </a:pPr>
            <a:r>
              <a:rPr lang="en-US" sz="3600"/>
              <a:t>We know that	  P</a:t>
            </a:r>
            <a:r>
              <a:rPr lang="en-US" sz="3600" baseline="-25000"/>
              <a:t>1</a:t>
            </a:r>
            <a:r>
              <a:rPr lang="en-US" sz="3600"/>
              <a:t>V</a:t>
            </a:r>
            <a:r>
              <a:rPr lang="en-US" sz="3600" baseline="-25000"/>
              <a:t>1</a:t>
            </a:r>
            <a:r>
              <a:rPr lang="en-US" sz="3600"/>
              <a:t> = P</a:t>
            </a:r>
            <a:r>
              <a:rPr lang="en-US" sz="3600" baseline="-25000"/>
              <a:t>2</a:t>
            </a:r>
            <a:r>
              <a:rPr lang="en-US" sz="3600"/>
              <a:t>V</a:t>
            </a:r>
            <a:r>
              <a:rPr lang="en-US" sz="3600" baseline="-25000"/>
              <a:t>2</a:t>
            </a:r>
            <a:r>
              <a:rPr lang="en-US" sz="3600"/>
              <a:t> </a:t>
            </a:r>
          </a:p>
          <a:p>
            <a:pPr eaLnBrk="1" hangingPunct="1">
              <a:lnSpc>
                <a:spcPct val="90000"/>
              </a:lnSpc>
              <a:buFont typeface="Wingdings" charset="2"/>
              <a:buNone/>
            </a:pPr>
            <a:r>
              <a:rPr lang="en-US" sz="3600"/>
              <a:t>				    T</a:t>
            </a:r>
            <a:r>
              <a:rPr lang="en-US" sz="3600" baseline="-25000"/>
              <a:t>1             </a:t>
            </a:r>
            <a:r>
              <a:rPr lang="en-US" sz="3600"/>
              <a:t>T</a:t>
            </a:r>
            <a:r>
              <a:rPr lang="en-US" sz="3600" baseline="-25000"/>
              <a:t>2</a:t>
            </a:r>
            <a:endParaRPr lang="en-US" sz="3600"/>
          </a:p>
          <a:p>
            <a:pPr eaLnBrk="1" hangingPunct="1"/>
            <a:r>
              <a:rPr lang="en-US" sz="3600"/>
              <a:t>If the </a:t>
            </a:r>
            <a:r>
              <a:rPr lang="en-US" sz="3600" b="1" u="sng"/>
              <a:t>temperature</a:t>
            </a:r>
            <a:r>
              <a:rPr lang="en-US" sz="3600"/>
              <a:t> remains constant, the volume and pressure vary inversely</a:t>
            </a:r>
          </a:p>
          <a:p>
            <a:pPr lvl="1" eaLnBrk="1" hangingPunct="1"/>
            <a:r>
              <a:rPr lang="en-US" sz="3600"/>
              <a:t>Simply if Pressure </a:t>
            </a:r>
            <a:r>
              <a:rPr lang="en-US" sz="3600">
                <a:ea typeface="Arial" charset="0"/>
                <a:cs typeface="Arial" charset="0"/>
              </a:rPr>
              <a:t>↑, then Volume↓</a:t>
            </a:r>
          </a:p>
          <a:p>
            <a:pPr lvl="2" eaLnBrk="1" hangingPunct="1"/>
            <a:r>
              <a:rPr lang="en-US" sz="3600">
                <a:ea typeface="Arial" charset="0"/>
                <a:cs typeface="Arial" charset="0"/>
              </a:rPr>
              <a:t>And vice versa</a:t>
            </a:r>
          </a:p>
          <a:p>
            <a:pPr eaLnBrk="1" hangingPunct="1"/>
            <a:r>
              <a:rPr lang="en-US" sz="3600"/>
              <a:t>If temperature is constant, ignore it in the formula	</a:t>
            </a:r>
          </a:p>
          <a:p>
            <a:pPr lvl="1" eaLnBrk="1" hangingPunct="1">
              <a:buFont typeface="Wingdings 2" charset="2"/>
              <a:buNone/>
            </a:pPr>
            <a:r>
              <a:rPr lang="en-US" sz="3300">
                <a:ea typeface="Arial" charset="0"/>
                <a:cs typeface="Arial" charset="0"/>
              </a:rPr>
              <a:t>				P</a:t>
            </a:r>
            <a:r>
              <a:rPr lang="en-US" sz="3300" baseline="-25000">
                <a:ea typeface="Arial" charset="0"/>
                <a:cs typeface="Arial" charset="0"/>
              </a:rPr>
              <a:t>1</a:t>
            </a:r>
            <a:r>
              <a:rPr lang="en-US" sz="3300">
                <a:ea typeface="Arial" charset="0"/>
                <a:cs typeface="Arial" charset="0"/>
              </a:rPr>
              <a:t> V</a:t>
            </a:r>
            <a:r>
              <a:rPr lang="en-US" sz="3300" baseline="-25000">
                <a:ea typeface="Arial" charset="0"/>
                <a:cs typeface="Arial" charset="0"/>
              </a:rPr>
              <a:t>1</a:t>
            </a:r>
            <a:r>
              <a:rPr lang="en-US" sz="3300">
                <a:ea typeface="Arial" charset="0"/>
                <a:cs typeface="Arial" charset="0"/>
              </a:rPr>
              <a:t> = P</a:t>
            </a:r>
            <a:r>
              <a:rPr lang="en-US" sz="3300" baseline="-25000">
                <a:ea typeface="Arial" charset="0"/>
                <a:cs typeface="Arial" charset="0"/>
              </a:rPr>
              <a:t>2</a:t>
            </a:r>
            <a:r>
              <a:rPr lang="en-US" sz="3300">
                <a:ea typeface="Arial" charset="0"/>
                <a:cs typeface="Arial" charset="0"/>
              </a:rPr>
              <a:t> V</a:t>
            </a:r>
            <a:r>
              <a:rPr lang="en-US" sz="3300" baseline="-25000">
                <a:ea typeface="Arial" charset="0"/>
                <a:cs typeface="Arial" charset="0"/>
              </a:rPr>
              <a:t>2</a:t>
            </a:r>
            <a:r>
              <a:rPr lang="en-US" sz="3300">
                <a:ea typeface="Arial" charset="0"/>
                <a:cs typeface="Arial" charset="0"/>
              </a:rPr>
              <a:t> </a:t>
            </a:r>
          </a:p>
        </p:txBody>
      </p:sp>
      <p:cxnSp>
        <p:nvCxnSpPr>
          <p:cNvPr id="5" name="Straight Connector 4"/>
          <p:cNvCxnSpPr/>
          <p:nvPr/>
        </p:nvCxnSpPr>
        <p:spPr>
          <a:xfrm>
            <a:off x="3657600" y="2057400"/>
            <a:ext cx="762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05400" y="2057400"/>
            <a:ext cx="762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462" name="AutoShape 7" descr="http://chemwiki.ucdavis.edu/@api/deki/files/4267/=boyles_law.gif"/>
          <p:cNvSpPr>
            <a:spLocks noChangeAspect="1" noChangeArrowheads="1"/>
          </p:cNvSpPr>
          <p:nvPr/>
        </p:nvSpPr>
        <p:spPr bwMode="auto">
          <a:xfrm>
            <a:off x="173038" y="-144463"/>
            <a:ext cx="304800" cy="304801"/>
          </a:xfrm>
          <a:prstGeom prst="rect">
            <a:avLst/>
          </a:prstGeom>
          <a:noFill/>
          <a:ln w="9525">
            <a:noFill/>
            <a:miter lim="800000"/>
            <a:headEnd/>
            <a:tailEnd/>
          </a:ln>
        </p:spPr>
        <p:txBody>
          <a:bodyPr>
            <a:prstTxWarp prst="textNoShape">
              <a:avLst/>
            </a:prstTxWarp>
          </a:bodyPr>
          <a:lstStyle/>
          <a:p>
            <a:endParaRPr lang="en-US"/>
          </a:p>
        </p:txBody>
      </p:sp>
      <p:sp>
        <p:nvSpPr>
          <p:cNvPr id="19463" name="AutoShape 9" descr="http://chemwiki.ucdavis.edu/@api/deki/files/4267/=boyles_law.gif"/>
          <p:cNvSpPr>
            <a:spLocks noChangeAspect="1" noChangeArrowheads="1"/>
          </p:cNvSpPr>
          <p:nvPr/>
        </p:nvSpPr>
        <p:spPr bwMode="auto">
          <a:xfrm>
            <a:off x="173038" y="-144463"/>
            <a:ext cx="304800" cy="304801"/>
          </a:xfrm>
          <a:prstGeom prst="rect">
            <a:avLst/>
          </a:prstGeom>
          <a:noFill/>
          <a:ln w="9525">
            <a:noFill/>
            <a:miter lim="800000"/>
            <a:headEnd/>
            <a:tailEnd/>
          </a:ln>
        </p:spPr>
        <p:txBody>
          <a:bodyPr>
            <a:prstTxWarp prst="textNoShape">
              <a:avLst/>
            </a:prstTxWarp>
          </a:bodyPr>
          <a:lstStyle/>
          <a:p>
            <a:endParaRPr lang="en-US"/>
          </a:p>
        </p:txBody>
      </p:sp>
      <p:pic>
        <p:nvPicPr>
          <p:cNvPr id="19464" name="Picture 7" descr="http://chemwiki.ucdavis.edu/@api/deki/files/4267/=boyles_law.gif"/>
          <p:cNvPicPr>
            <a:picLocks noChangeAspect="1" noChangeArrowheads="1"/>
          </p:cNvPicPr>
          <p:nvPr/>
        </p:nvPicPr>
        <p:blipFill>
          <a:blip r:embed="rId2"/>
          <a:srcRect/>
          <a:stretch>
            <a:fillRect/>
          </a:stretch>
        </p:blipFill>
        <p:spPr bwMode="auto">
          <a:xfrm>
            <a:off x="5943600" y="0"/>
            <a:ext cx="3200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990600"/>
          </a:xfrm>
        </p:spPr>
        <p:txBody>
          <a:bodyPr/>
          <a:lstStyle/>
          <a:p>
            <a:pPr eaLnBrk="1" hangingPunct="1"/>
            <a:r>
              <a:rPr lang="en-US"/>
              <a:t>Boyles’ Law</a:t>
            </a:r>
          </a:p>
        </p:txBody>
      </p:sp>
      <p:sp>
        <p:nvSpPr>
          <p:cNvPr id="20483" name="Rectangle 3"/>
          <p:cNvSpPr>
            <a:spLocks noGrp="1" noChangeArrowheads="1"/>
          </p:cNvSpPr>
          <p:nvPr>
            <p:ph sz="quarter" idx="1"/>
          </p:nvPr>
        </p:nvSpPr>
        <p:spPr>
          <a:xfrm>
            <a:off x="612775" y="1600200"/>
            <a:ext cx="8531225" cy="5257800"/>
          </a:xfrm>
        </p:spPr>
        <p:txBody>
          <a:bodyPr/>
          <a:lstStyle/>
          <a:p>
            <a:pPr eaLnBrk="1" hangingPunct="1"/>
            <a:r>
              <a:rPr lang="en-US" sz="3600"/>
              <a:t>REAL WORLD EXAMPLES</a:t>
            </a:r>
          </a:p>
          <a:p>
            <a:pPr eaLnBrk="1" hangingPunct="1"/>
            <a:r>
              <a:rPr lang="en-US" sz="2400">
                <a:ea typeface="Arial" charset="0"/>
                <a:cs typeface="Arial" charset="0"/>
              </a:rPr>
              <a:t>A syringe:  as you are trying to take blood and pull back on the plunger, the air volume in the syringe increases, decreasing pressure.  The decrease in pressure causes blood to enter into the syringe</a:t>
            </a:r>
          </a:p>
          <a:p>
            <a:pPr eaLnBrk="1" hangingPunct="1"/>
            <a:r>
              <a:rPr lang="en-US" sz="2400">
                <a:ea typeface="Arial" charset="0"/>
                <a:cs typeface="Arial" charset="0"/>
              </a:rPr>
              <a:t>Air bubbles increase in size as they work they travel from deep water to shallow water.</a:t>
            </a:r>
          </a:p>
          <a:p>
            <a:pPr eaLnBrk="1" hangingPunct="1"/>
            <a:r>
              <a:rPr lang="en-US" sz="2400">
                <a:ea typeface="Arial" charset="0"/>
                <a:cs typeface="Arial" charset="0"/>
              </a:rPr>
              <a:t>Your ears popping in high altitude situations (in an airplane).</a:t>
            </a:r>
          </a:p>
          <a:p>
            <a:pPr eaLnBrk="1" hangingPunct="1"/>
            <a:r>
              <a:rPr lang="en-US" sz="2400">
                <a:ea typeface="Arial" charset="0"/>
                <a:cs typeface="Arial" charset="0"/>
              </a:rPr>
              <a:t>Deep sea creatures dying when they are brought to the surface (and scuba divers getting the bends)</a:t>
            </a:r>
          </a:p>
          <a:p>
            <a:pPr marL="319088" lvl="1" indent="-319088" eaLnBrk="1" hangingPunct="1">
              <a:spcBef>
                <a:spcPts val="700"/>
              </a:spcBef>
              <a:buClr>
                <a:schemeClr val="accent2"/>
              </a:buClr>
              <a:buSzPct val="60000"/>
              <a:buFont typeface="Wingdings 2" charset="2"/>
              <a:buNone/>
            </a:pPr>
            <a:r>
              <a:rPr lang="en-US" sz="3600">
                <a:solidFill>
                  <a:srgbClr val="FF0000"/>
                </a:solidFill>
                <a:ea typeface="Arial" charset="0"/>
                <a:cs typeface="Arial" charset="0"/>
              </a:rPr>
              <a:t>MARSHMALLOW DEMO!!!</a:t>
            </a:r>
          </a:p>
          <a:p>
            <a:pPr eaLnBrk="1" hangingPunct="1"/>
            <a:endParaRPr lang="en-US" sz="3600">
              <a:ea typeface="Arial" charset="0"/>
              <a:cs typeface="Arial" charset="0"/>
            </a:endParaRPr>
          </a:p>
          <a:p>
            <a:pPr eaLnBrk="1" hangingPunct="1"/>
            <a:endParaRPr lang="en-US" sz="3600">
              <a:ea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eaLnBrk="1" hangingPunct="1"/>
            <a:r>
              <a:rPr lang="en-US"/>
              <a:t>Charles’ Law</a:t>
            </a:r>
          </a:p>
        </p:txBody>
      </p:sp>
      <p:sp>
        <p:nvSpPr>
          <p:cNvPr id="21507" name="Rectangle 3"/>
          <p:cNvSpPr>
            <a:spLocks noGrp="1" noChangeArrowheads="1"/>
          </p:cNvSpPr>
          <p:nvPr>
            <p:ph sz="quarter" idx="1"/>
          </p:nvPr>
        </p:nvSpPr>
        <p:spPr>
          <a:xfrm>
            <a:off x="609600" y="1524000"/>
            <a:ext cx="8534400" cy="5334000"/>
          </a:xfrm>
        </p:spPr>
        <p:txBody>
          <a:bodyPr/>
          <a:lstStyle/>
          <a:p>
            <a:pPr eaLnBrk="1" hangingPunct="1">
              <a:lnSpc>
                <a:spcPct val="90000"/>
              </a:lnSpc>
              <a:buFont typeface="Wingdings" charset="2"/>
              <a:buNone/>
            </a:pPr>
            <a:r>
              <a:rPr lang="en-US" sz="3200"/>
              <a:t>We know that	  P</a:t>
            </a:r>
            <a:r>
              <a:rPr lang="en-US" sz="3200" baseline="-25000"/>
              <a:t>1</a:t>
            </a:r>
            <a:r>
              <a:rPr lang="en-US" sz="3200"/>
              <a:t>V</a:t>
            </a:r>
            <a:r>
              <a:rPr lang="en-US" sz="3200" baseline="-25000"/>
              <a:t>1</a:t>
            </a:r>
            <a:r>
              <a:rPr lang="en-US" sz="3200"/>
              <a:t> = P</a:t>
            </a:r>
            <a:r>
              <a:rPr lang="en-US" sz="3200" baseline="-25000"/>
              <a:t>2</a:t>
            </a:r>
            <a:r>
              <a:rPr lang="en-US" sz="3200"/>
              <a:t>V</a:t>
            </a:r>
            <a:r>
              <a:rPr lang="en-US" sz="3200" baseline="-25000"/>
              <a:t>2</a:t>
            </a:r>
            <a:r>
              <a:rPr lang="en-US" sz="3200"/>
              <a:t> </a:t>
            </a:r>
          </a:p>
          <a:p>
            <a:pPr eaLnBrk="1" hangingPunct="1">
              <a:lnSpc>
                <a:spcPct val="90000"/>
              </a:lnSpc>
              <a:buFont typeface="Wingdings" charset="2"/>
              <a:buNone/>
            </a:pPr>
            <a:r>
              <a:rPr lang="en-US" sz="3200"/>
              <a:t>				    T</a:t>
            </a:r>
            <a:r>
              <a:rPr lang="en-US" sz="3200" baseline="-25000"/>
              <a:t>1             </a:t>
            </a:r>
            <a:r>
              <a:rPr lang="en-US" sz="3200"/>
              <a:t>T</a:t>
            </a:r>
            <a:r>
              <a:rPr lang="en-US" sz="3200" baseline="-25000"/>
              <a:t>2</a:t>
            </a:r>
            <a:endParaRPr lang="en-US" sz="3200"/>
          </a:p>
          <a:p>
            <a:pPr eaLnBrk="1" hangingPunct="1"/>
            <a:r>
              <a:rPr lang="en-US" sz="3200"/>
              <a:t>If the </a:t>
            </a:r>
            <a:r>
              <a:rPr lang="en-US" sz="3200" b="1" u="sng"/>
              <a:t>pressure</a:t>
            </a:r>
            <a:r>
              <a:rPr lang="en-US" sz="3200"/>
              <a:t> remains constant, the volume and temperature vary directly</a:t>
            </a:r>
          </a:p>
          <a:p>
            <a:pPr lvl="1" eaLnBrk="1" hangingPunct="1"/>
            <a:r>
              <a:rPr lang="en-US" sz="3200"/>
              <a:t>Simply if Temp </a:t>
            </a:r>
            <a:r>
              <a:rPr lang="en-US" sz="3200">
                <a:ea typeface="Arial" charset="0"/>
                <a:cs typeface="Arial" charset="0"/>
              </a:rPr>
              <a:t>↑, then Volume ↑</a:t>
            </a:r>
          </a:p>
          <a:p>
            <a:pPr lvl="2" eaLnBrk="1" hangingPunct="1"/>
            <a:r>
              <a:rPr lang="en-US" sz="3200">
                <a:ea typeface="Arial" charset="0"/>
                <a:cs typeface="Arial" charset="0"/>
              </a:rPr>
              <a:t>And vice versa</a:t>
            </a:r>
            <a:r>
              <a:rPr lang="en-US" sz="1800"/>
              <a:t>	</a:t>
            </a:r>
          </a:p>
          <a:p>
            <a:pPr eaLnBrk="1" hangingPunct="1"/>
            <a:r>
              <a:rPr lang="en-US" sz="3200"/>
              <a:t>If pressure is constant, ignore it in the formula</a:t>
            </a:r>
          </a:p>
          <a:p>
            <a:pPr lvl="1" eaLnBrk="1" hangingPunct="1">
              <a:buFontTx/>
              <a:buNone/>
            </a:pPr>
            <a:r>
              <a:rPr lang="en-US" sz="1800">
                <a:ea typeface="Arial" charset="0"/>
                <a:cs typeface="Arial" charset="0"/>
              </a:rPr>
              <a:t>	</a:t>
            </a:r>
            <a:r>
              <a:rPr lang="en-US" sz="3200">
                <a:ea typeface="Arial" charset="0"/>
                <a:cs typeface="Arial" charset="0"/>
              </a:rPr>
              <a:t>			 V</a:t>
            </a:r>
            <a:r>
              <a:rPr lang="en-US" sz="3200" baseline="-25000">
                <a:ea typeface="Arial" charset="0"/>
                <a:cs typeface="Arial" charset="0"/>
              </a:rPr>
              <a:t>1</a:t>
            </a:r>
            <a:r>
              <a:rPr lang="en-US" sz="3200">
                <a:ea typeface="Arial" charset="0"/>
                <a:cs typeface="Arial" charset="0"/>
              </a:rPr>
              <a:t> 	  V</a:t>
            </a:r>
            <a:r>
              <a:rPr lang="en-US" sz="3200" baseline="-25000">
                <a:ea typeface="Arial" charset="0"/>
                <a:cs typeface="Arial" charset="0"/>
              </a:rPr>
              <a:t>2</a:t>
            </a:r>
            <a:endParaRPr lang="en-US" sz="3200">
              <a:ea typeface="Arial" charset="0"/>
              <a:cs typeface="Arial" charset="0"/>
            </a:endParaRPr>
          </a:p>
          <a:p>
            <a:pPr lvl="1" eaLnBrk="1" hangingPunct="1">
              <a:buFontTx/>
              <a:buNone/>
            </a:pPr>
            <a:r>
              <a:rPr lang="en-US" sz="3200">
                <a:ea typeface="Arial" charset="0"/>
                <a:cs typeface="Arial" charset="0"/>
              </a:rPr>
              <a:t>				 T</a:t>
            </a:r>
            <a:r>
              <a:rPr lang="en-US" sz="3200" baseline="-25000">
                <a:ea typeface="Arial" charset="0"/>
                <a:cs typeface="Arial" charset="0"/>
              </a:rPr>
              <a:t>1	    </a:t>
            </a:r>
            <a:r>
              <a:rPr lang="en-US" sz="3200">
                <a:ea typeface="Arial" charset="0"/>
                <a:cs typeface="Arial" charset="0"/>
              </a:rPr>
              <a:t>T</a:t>
            </a:r>
            <a:r>
              <a:rPr lang="en-US" sz="3200" baseline="-25000">
                <a:ea typeface="Arial" charset="0"/>
                <a:cs typeface="Arial" charset="0"/>
              </a:rPr>
              <a:t>2</a:t>
            </a:r>
          </a:p>
        </p:txBody>
      </p:sp>
      <p:sp>
        <p:nvSpPr>
          <p:cNvPr id="21508" name="Line 4"/>
          <p:cNvSpPr>
            <a:spLocks noChangeShapeType="1"/>
          </p:cNvSpPr>
          <p:nvPr/>
        </p:nvSpPr>
        <p:spPr bwMode="auto">
          <a:xfrm>
            <a:off x="3276600" y="5943600"/>
            <a:ext cx="762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5"/>
          <p:cNvSpPr>
            <a:spLocks noChangeShapeType="1"/>
          </p:cNvSpPr>
          <p:nvPr/>
        </p:nvSpPr>
        <p:spPr bwMode="auto">
          <a:xfrm>
            <a:off x="4419600" y="5943600"/>
            <a:ext cx="685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Text Box 6"/>
          <p:cNvSpPr txBox="1">
            <a:spLocks noChangeArrowheads="1"/>
          </p:cNvSpPr>
          <p:nvPr/>
        </p:nvSpPr>
        <p:spPr bwMode="auto">
          <a:xfrm>
            <a:off x="4114800" y="5562600"/>
            <a:ext cx="304800" cy="381000"/>
          </a:xfrm>
          <a:prstGeom prst="rect">
            <a:avLst/>
          </a:prstGeom>
          <a:noFill/>
          <a:ln w="9525">
            <a:noFill/>
            <a:miter lim="800000"/>
            <a:headEnd/>
            <a:tailEnd/>
          </a:ln>
        </p:spPr>
        <p:txBody>
          <a:bodyPr>
            <a:prstTxWarp prst="textNoShape">
              <a:avLst/>
            </a:prstTxWarp>
            <a:spAutoFit/>
          </a:bodyPr>
          <a:lstStyle/>
          <a:p>
            <a:pPr>
              <a:spcBef>
                <a:spcPct val="50000"/>
              </a:spcBef>
            </a:pPr>
            <a:r>
              <a:rPr lang="en-US"/>
              <a:t>=</a:t>
            </a:r>
          </a:p>
        </p:txBody>
      </p:sp>
      <p:sp>
        <p:nvSpPr>
          <p:cNvPr id="21511" name="Line 4"/>
          <p:cNvSpPr>
            <a:spLocks noChangeShapeType="1"/>
          </p:cNvSpPr>
          <p:nvPr/>
        </p:nvSpPr>
        <p:spPr bwMode="auto">
          <a:xfrm>
            <a:off x="3657600" y="2057400"/>
            <a:ext cx="762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2" name="Line 5"/>
          <p:cNvSpPr>
            <a:spLocks noChangeShapeType="1"/>
          </p:cNvSpPr>
          <p:nvPr/>
        </p:nvSpPr>
        <p:spPr bwMode="auto">
          <a:xfrm>
            <a:off x="4953000" y="2057400"/>
            <a:ext cx="685800" cy="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21513" name="Picture 8" descr="http://chemwiki.ucdavis.edu/@api/deki/files/4265/=charles_law.gif"/>
          <p:cNvPicPr>
            <a:picLocks noChangeAspect="1" noChangeArrowheads="1"/>
          </p:cNvPicPr>
          <p:nvPr/>
        </p:nvPicPr>
        <p:blipFill>
          <a:blip r:embed="rId2"/>
          <a:srcRect/>
          <a:stretch>
            <a:fillRect/>
          </a:stretch>
        </p:blipFill>
        <p:spPr bwMode="auto">
          <a:xfrm>
            <a:off x="5715000" y="0"/>
            <a:ext cx="3429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1895</TotalTime>
  <Words>930</Words>
  <Application>Microsoft Macintosh PowerPoint</Application>
  <PresentationFormat>On-screen Show (4:3)</PresentationFormat>
  <Paragraphs>105</Paragraphs>
  <Slides>15</Slides>
  <Notes>0</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15</vt:i4>
      </vt:variant>
    </vt:vector>
  </HeadingPairs>
  <TitlesOfParts>
    <vt:vector size="24" baseType="lpstr">
      <vt:lpstr>Verdana</vt:lpstr>
      <vt:lpstr>ＭＳ Ｐゴシック</vt:lpstr>
      <vt:lpstr>Arial</vt:lpstr>
      <vt:lpstr>Tw Cen MT</vt:lpstr>
      <vt:lpstr>Wingdings</vt:lpstr>
      <vt:lpstr>Wingdings 2</vt:lpstr>
      <vt:lpstr>Calibri</vt:lpstr>
      <vt:lpstr>Arial Black</vt:lpstr>
      <vt:lpstr>Median</vt:lpstr>
      <vt:lpstr>Gas Laws</vt:lpstr>
      <vt:lpstr>Gas Laws</vt:lpstr>
      <vt:lpstr>Gas Laws</vt:lpstr>
      <vt:lpstr>Gas Laws: The Equation</vt:lpstr>
      <vt:lpstr>Gas Laws: Background Info / Units</vt:lpstr>
      <vt:lpstr>What is atmospheric pressure?</vt:lpstr>
      <vt:lpstr>Boyles’ Law</vt:lpstr>
      <vt:lpstr>Boyles’ Law</vt:lpstr>
      <vt:lpstr>Charles’ Law</vt:lpstr>
      <vt:lpstr>Charles’ Law</vt:lpstr>
      <vt:lpstr>Gay-Lussac’s Law</vt:lpstr>
      <vt:lpstr>Gay-Lussac’s Law</vt:lpstr>
      <vt:lpstr>Gay-Lussac’s Law</vt:lpstr>
      <vt:lpstr>Solving Gas Law Problems</vt:lpstr>
      <vt:lpstr>Recap</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Laws</dc:title>
  <dc:creator> </dc:creator>
  <cp:lastModifiedBy>Ian Banker</cp:lastModifiedBy>
  <cp:revision>40</cp:revision>
  <dcterms:created xsi:type="dcterms:W3CDTF">2015-01-22T00:54:27Z</dcterms:created>
  <dcterms:modified xsi:type="dcterms:W3CDTF">2015-01-22T00:54:54Z</dcterms:modified>
</cp:coreProperties>
</file>