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2" r:id="rId1"/>
  </p:sldMasterIdLst>
  <p:handoutMasterIdLst>
    <p:handoutMasterId r:id="rId20"/>
  </p:handoutMasterIdLst>
  <p:sldIdLst>
    <p:sldId id="256" r:id="rId2"/>
    <p:sldId id="257" r:id="rId3"/>
    <p:sldId id="271" r:id="rId4"/>
    <p:sldId id="261" r:id="rId5"/>
    <p:sldId id="262" r:id="rId6"/>
    <p:sldId id="277" r:id="rId7"/>
    <p:sldId id="269" r:id="rId8"/>
    <p:sldId id="270" r:id="rId9"/>
    <p:sldId id="276" r:id="rId10"/>
    <p:sldId id="273" r:id="rId11"/>
    <p:sldId id="263" r:id="rId12"/>
    <p:sldId id="272" r:id="rId13"/>
    <p:sldId id="258" r:id="rId14"/>
    <p:sldId id="260" r:id="rId15"/>
    <p:sldId id="259" r:id="rId16"/>
    <p:sldId id="274" r:id="rId17"/>
    <p:sldId id="264" r:id="rId18"/>
    <p:sldId id="268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14" autoAdjust="0"/>
    <p:restoredTop sz="94718" autoAdjust="0"/>
  </p:normalViewPr>
  <p:slideViewPr>
    <p:cSldViewPr>
      <p:cViewPr>
        <p:scale>
          <a:sx n="60" d="100"/>
          <a:sy n="60" d="100"/>
        </p:scale>
        <p:origin x="-1736" y="-1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EC7901C-5418-0446-BB4B-DDD63AFF24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5868A78-C494-3543-BE2E-801FB8324ED1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2030B-2379-524E-B2BB-6DEAE7C7AB98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2AB8983-507E-5B41-BF77-5142B7F94D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6CA94C5-B5F8-0146-AED5-6FC483921B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7132C9A-D14C-B34A-A58D-565C779C689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DD9817F-94B5-8848-86E9-ED23498846C8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EDBC5-3F1F-F449-8274-A48EF68D1C5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099BA745-650C-8646-951F-AB4C2F2823D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D0470B4-DFC7-224F-BADD-680D1CD99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98258F-38A1-F243-838C-B72B93394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D94791C-DF28-EE49-B19A-F9BF70158F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24EB173-E3D9-5B4F-960A-3A0ECA0C7E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fld id="{36B00D16-20A3-3E40-8AB6-657FA8B2DF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"/>
        <a:defRPr sz="22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2"/>
        <a:buChar char="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2"/>
        <a:buChar char="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/>
              <a:t>Composition of Matter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z="5000" b="1"/>
              <a:t>Compounds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371600"/>
            <a:ext cx="42672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300"/>
              <a:t>Compounds have different appearance (and properties) than the elements that make them up</a:t>
            </a:r>
          </a:p>
          <a:p>
            <a:pPr eaLnBrk="1" hangingPunct="1">
              <a:lnSpc>
                <a:spcPct val="80000"/>
              </a:lnSpc>
            </a:pPr>
            <a:endParaRPr lang="en-US" sz="2300"/>
          </a:p>
          <a:p>
            <a:pPr eaLnBrk="1" hangingPunct="1">
              <a:lnSpc>
                <a:spcPct val="80000"/>
              </a:lnSpc>
            </a:pPr>
            <a:r>
              <a:rPr lang="en-US" sz="2300"/>
              <a:t>NaCl (table salt) is made of Na (sodium) and Cl (chlorine)</a:t>
            </a:r>
          </a:p>
          <a:p>
            <a:pPr eaLnBrk="1" hangingPunct="1">
              <a:lnSpc>
                <a:spcPct val="80000"/>
              </a:lnSpc>
            </a:pPr>
            <a:endParaRPr lang="en-US" sz="2300"/>
          </a:p>
          <a:p>
            <a:pPr eaLnBrk="1" hangingPunct="1">
              <a:lnSpc>
                <a:spcPct val="80000"/>
              </a:lnSpc>
            </a:pPr>
            <a:r>
              <a:rPr lang="en-US" sz="2300"/>
              <a:t>Table Salt has a different appearance than the elements that make them up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endParaRPr lang="en-US" sz="2300"/>
          </a:p>
          <a:p>
            <a:pPr eaLnBrk="1" hangingPunct="1">
              <a:lnSpc>
                <a:spcPct val="80000"/>
              </a:lnSpc>
            </a:pPr>
            <a:r>
              <a:rPr lang="en-US" sz="2300"/>
              <a:t>Compounds are always molecules, but molecules are not always compounds</a:t>
            </a:r>
            <a:endParaRPr lang="en-US"/>
          </a:p>
          <a:p>
            <a:pPr eaLnBrk="1" hangingPunct="1">
              <a:lnSpc>
                <a:spcPct val="80000"/>
              </a:lnSpc>
            </a:pPr>
            <a:endParaRPr lang="en-US"/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53200" y="838200"/>
            <a:ext cx="2552700" cy="2552700"/>
          </a:xfrm>
          <a:noFill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9388" y="4038600"/>
            <a:ext cx="26146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743200"/>
            <a:ext cx="20574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us 14"/>
          <p:cNvSpPr/>
          <p:nvPr/>
        </p:nvSpPr>
        <p:spPr>
          <a:xfrm>
            <a:off x="7543800" y="3505200"/>
            <a:ext cx="457200" cy="45720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Equal 15"/>
          <p:cNvSpPr/>
          <p:nvPr/>
        </p:nvSpPr>
        <p:spPr>
          <a:xfrm>
            <a:off x="6324600" y="3505200"/>
            <a:ext cx="304800" cy="381000"/>
          </a:xfrm>
          <a:prstGeom prst="mathEqua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MARTInkAnnotation0"/>
          <p:cNvSpPr/>
          <p:nvPr/>
        </p:nvSpPr>
        <p:spPr>
          <a:xfrm>
            <a:off x="946150" y="3178175"/>
            <a:ext cx="36513" cy="26988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0" y="26789"/>
                </a:moveTo>
                <a:lnTo>
                  <a:pt x="0" y="18227"/>
                </a:lnTo>
                <a:lnTo>
                  <a:pt x="3969" y="16120"/>
                </a:lnTo>
                <a:lnTo>
                  <a:pt x="35719" y="0"/>
                </a:lnTo>
              </a:path>
            </a:pathLst>
          </a:cu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SMARTInkAnnotation6"/>
          <p:cNvSpPr/>
          <p:nvPr/>
        </p:nvSpPr>
        <p:spPr>
          <a:xfrm>
            <a:off x="687388" y="4392613"/>
            <a:ext cx="9525" cy="36512"/>
          </a:xfrm>
          <a:custGeom>
            <a:avLst/>
            <a:gdLst/>
            <a:ahLst/>
            <a:cxnLst/>
            <a:rect l="0" t="0" r="0" b="0"/>
            <a:pathLst>
              <a:path w="8931" h="35720">
                <a:moveTo>
                  <a:pt x="8930" y="0"/>
                </a:moveTo>
                <a:lnTo>
                  <a:pt x="8930" y="19867"/>
                </a:lnTo>
                <a:lnTo>
                  <a:pt x="8930" y="19198"/>
                </a:lnTo>
                <a:lnTo>
                  <a:pt x="8930" y="22996"/>
                </a:lnTo>
                <a:lnTo>
                  <a:pt x="7938" y="25252"/>
                </a:lnTo>
                <a:lnTo>
                  <a:pt x="6284" y="27750"/>
                </a:lnTo>
                <a:lnTo>
                  <a:pt x="0" y="35719"/>
                </a:lnTo>
              </a:path>
            </a:pathLst>
          </a:cu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SMARTInkAnnotation8"/>
          <p:cNvSpPr/>
          <p:nvPr/>
        </p:nvSpPr>
        <p:spPr>
          <a:xfrm>
            <a:off x="803275" y="4670425"/>
            <a:ext cx="9525" cy="0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</a:path>
            </a:pathLst>
          </a:cu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589963" y="3482975"/>
            <a:ext cx="3175" cy="0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5000" b="1">
                <a:solidFill>
                  <a:srgbClr val="7B9899"/>
                </a:solidFill>
              </a:rPr>
              <a:t>Molecule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524000"/>
            <a:ext cx="63246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400"/>
              <a:t>Two or more of the same atoms bonded in a fixed proportion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Char char=""/>
            </a:pPr>
            <a:r>
              <a:rPr lang="en-US" sz="3000"/>
              <a:t>These atoms do not need to be DIFFERENT atoms</a:t>
            </a:r>
          </a:p>
          <a:p>
            <a:pPr lvl="2" indent="-273050" eaLnBrk="1" hangingPunct="1">
              <a:lnSpc>
                <a:spcPct val="80000"/>
              </a:lnSpc>
              <a:buFont typeface="Wingdings 2" charset="2"/>
              <a:buChar char=""/>
            </a:pPr>
            <a:r>
              <a:rPr lang="en-US" sz="2800"/>
              <a:t>H-H is a molecule.  So is O=O</a:t>
            </a:r>
          </a:p>
          <a:p>
            <a:pPr lvl="2" indent="-273050" eaLnBrk="1" hangingPunct="1">
              <a:lnSpc>
                <a:spcPct val="80000"/>
              </a:lnSpc>
              <a:buFont typeface="Wingdings 2" charset="2"/>
              <a:buChar char=""/>
            </a:pPr>
            <a:r>
              <a:rPr lang="en-US" sz="2800"/>
              <a:t>CO</a:t>
            </a:r>
            <a:r>
              <a:rPr lang="en-US" sz="2800" baseline="-25000"/>
              <a:t>2</a:t>
            </a:r>
            <a:r>
              <a:rPr lang="en-US" sz="2800"/>
              <a:t> and H</a:t>
            </a:r>
            <a:r>
              <a:rPr lang="en-US" sz="2800" baseline="-25000"/>
              <a:t>2</a:t>
            </a:r>
            <a:r>
              <a:rPr lang="en-US" sz="2800"/>
              <a:t>O are also molecules</a:t>
            </a:r>
          </a:p>
          <a:p>
            <a:pPr eaLnBrk="1" hangingPunct="1">
              <a:lnSpc>
                <a:spcPct val="80000"/>
              </a:lnSpc>
            </a:pPr>
            <a:r>
              <a:rPr lang="en-US" sz="3400"/>
              <a:t>Molecules are the smallest form of a compound that can exist and still have the same properties of the compound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endParaRPr lang="en-US" sz="3400"/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endParaRPr lang="en-US" sz="340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667000"/>
            <a:ext cx="27511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/>
              <a:t>What is Matter?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371600"/>
            <a:ext cx="8458200" cy="3657600"/>
          </a:xfrm>
        </p:spPr>
        <p:txBody>
          <a:bodyPr/>
          <a:lstStyle/>
          <a:p>
            <a:pPr eaLnBrk="1" hangingPunct="1"/>
            <a:r>
              <a:rPr lang="en-US" sz="4000"/>
              <a:t>Anything that has mass and takes up space</a:t>
            </a:r>
          </a:p>
          <a:p>
            <a:pPr eaLnBrk="1" hangingPunct="1"/>
            <a:r>
              <a:rPr lang="en-US" sz="4000"/>
              <a:t>Two categories:</a:t>
            </a:r>
          </a:p>
          <a:p>
            <a:pPr lvl="1" eaLnBrk="1" hangingPunct="1"/>
            <a:r>
              <a:rPr lang="en-US" sz="4000"/>
              <a:t>Substances</a:t>
            </a:r>
          </a:p>
          <a:p>
            <a:pPr lvl="1" eaLnBrk="1" hangingPunct="1"/>
            <a:r>
              <a:rPr lang="en-US" sz="4000">
                <a:solidFill>
                  <a:srgbClr val="FF0000"/>
                </a:solidFill>
              </a:rPr>
              <a:t>Mixtures</a:t>
            </a:r>
          </a:p>
        </p:txBody>
      </p:sp>
      <p:pic>
        <p:nvPicPr>
          <p:cNvPr id="25604" name="Picture 5" descr="http://www.ljcreate.com/products/element_images/mixtures.jpg"/>
          <p:cNvPicPr>
            <a:picLocks noChangeAspect="1" noChangeArrowheads="1"/>
          </p:cNvPicPr>
          <p:nvPr/>
        </p:nvPicPr>
        <p:blipFill>
          <a:blip r:embed="rId2"/>
          <a:srcRect b="25641"/>
          <a:stretch>
            <a:fillRect/>
          </a:stretch>
        </p:blipFill>
        <p:spPr bwMode="auto">
          <a:xfrm>
            <a:off x="4419600" y="2819400"/>
            <a:ext cx="43354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5000" b="1">
                <a:solidFill>
                  <a:srgbClr val="7B9899"/>
                </a:solidFill>
              </a:rPr>
              <a:t>Mixtures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371600"/>
            <a:ext cx="8763000" cy="5029200"/>
          </a:xfrm>
        </p:spPr>
        <p:txBody>
          <a:bodyPr/>
          <a:lstStyle/>
          <a:p>
            <a:pPr eaLnBrk="1" hangingPunct="1"/>
            <a:r>
              <a:rPr lang="en-US" sz="4000"/>
              <a:t>Contain more than one type of matter that IS NOT chemically bonded together</a:t>
            </a:r>
          </a:p>
          <a:p>
            <a:pPr eaLnBrk="1" hangingPunct="1"/>
            <a:r>
              <a:rPr lang="en-US" sz="4000"/>
              <a:t>Can be separated physically</a:t>
            </a:r>
          </a:p>
          <a:p>
            <a:pPr eaLnBrk="1" hangingPunct="1"/>
            <a:r>
              <a:rPr lang="en-US" sz="3200"/>
              <a:t>2 Types:</a:t>
            </a:r>
          </a:p>
          <a:p>
            <a:pPr lvl="1" eaLnBrk="1" hangingPunct="1"/>
            <a:r>
              <a:rPr lang="en-US" sz="3200"/>
              <a:t>Homogeneous</a:t>
            </a:r>
          </a:p>
          <a:p>
            <a:pPr lvl="1" eaLnBrk="1" hangingPunct="1"/>
            <a:r>
              <a:rPr lang="en-US" sz="3200"/>
              <a:t>Heterogeneous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/>
              <a:t>Heterogeneous Mixtures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371600"/>
            <a:ext cx="5562600" cy="5181600"/>
          </a:xfrm>
        </p:spPr>
        <p:txBody>
          <a:bodyPr/>
          <a:lstStyle/>
          <a:p>
            <a:pPr eaLnBrk="1" hangingPunct="1"/>
            <a:r>
              <a:rPr lang="en-US" sz="3300"/>
              <a:t>Matter is not made up of same proportions</a:t>
            </a:r>
          </a:p>
          <a:p>
            <a:pPr eaLnBrk="1" hangingPunct="1"/>
            <a:r>
              <a:rPr lang="en-US" sz="3300"/>
              <a:t>Different parts have easily distinguishable materials</a:t>
            </a:r>
          </a:p>
          <a:p>
            <a:pPr lvl="1" eaLnBrk="1" hangingPunct="1"/>
            <a:r>
              <a:rPr lang="en-US" sz="2800"/>
              <a:t>Ex:  cereal, trail mix, cookie dough ice cream, kit-kat bar</a:t>
            </a:r>
          </a:p>
          <a:p>
            <a:pPr lvl="1" eaLnBrk="1" hangingPunct="1"/>
            <a:endParaRPr lang="en-US" sz="2800"/>
          </a:p>
          <a:p>
            <a:pPr eaLnBrk="1" hangingPunct="1"/>
            <a:r>
              <a:rPr lang="en-US" sz="3300" b="1"/>
              <a:t>CAN be physically separated</a:t>
            </a:r>
          </a:p>
        </p:txBody>
      </p:sp>
      <p:pic>
        <p:nvPicPr>
          <p:cNvPr id="27652" name="Picture 5" descr="http://fineartamerica.com/images-medium/dolly-mixture-simon-fairl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371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495800"/>
            <a:ext cx="449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5000" b="1">
                <a:solidFill>
                  <a:srgbClr val="7B9899"/>
                </a:solidFill>
              </a:rPr>
              <a:t>Homogeneous Mixtures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447800"/>
            <a:ext cx="6019800" cy="5181600"/>
          </a:xfrm>
        </p:spPr>
        <p:txBody>
          <a:bodyPr/>
          <a:lstStyle/>
          <a:p>
            <a:pPr eaLnBrk="1" hangingPunct="1"/>
            <a:r>
              <a:rPr lang="en-US" sz="3300"/>
              <a:t>Matter is same throughout; perfectly evenly blended </a:t>
            </a:r>
          </a:p>
          <a:p>
            <a:pPr lvl="1" eaLnBrk="1" hangingPunct="1"/>
            <a:r>
              <a:rPr lang="en-US" sz="2800"/>
              <a:t>Ex:  soda, air, chocolate ice cream, salt water, kool-aid</a:t>
            </a:r>
          </a:p>
          <a:p>
            <a:pPr eaLnBrk="1" hangingPunct="1"/>
            <a:r>
              <a:rPr lang="en-US" sz="3300"/>
              <a:t>Also called a solution</a:t>
            </a:r>
          </a:p>
          <a:p>
            <a:pPr eaLnBrk="1" hangingPunct="1"/>
            <a:endParaRPr lang="en-US" sz="3300"/>
          </a:p>
          <a:p>
            <a:pPr eaLnBrk="1" hangingPunct="1"/>
            <a:r>
              <a:rPr lang="en-US" sz="3300" b="1"/>
              <a:t>CAN be physically separated</a:t>
            </a:r>
          </a:p>
        </p:txBody>
      </p:sp>
      <p:pic>
        <p:nvPicPr>
          <p:cNvPr id="28676" name="Picture 5" descr="http://www.italian-food-recipes.net/images/calzoncelli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219200"/>
            <a:ext cx="26622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http://schools-wikipedia.org/images/200/200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886200"/>
            <a:ext cx="13335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763000" cy="12954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7B9899"/>
                </a:solidFill>
              </a:rPr>
              <a:t>Homogeneous vs Heterogenous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447800"/>
            <a:ext cx="6019800" cy="5181600"/>
          </a:xfrm>
        </p:spPr>
        <p:txBody>
          <a:bodyPr/>
          <a:lstStyle/>
          <a:p>
            <a:pPr eaLnBrk="1" hangingPunct="1"/>
            <a:r>
              <a:rPr lang="en-US" sz="3300"/>
              <a:t>Examples: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2057400"/>
            <a:ext cx="91471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57" name="_s14357"/>
          <p:cNvCxnSpPr>
            <a:cxnSpLocks noChangeShapeType="1"/>
            <a:stCxn id="21" idx="0"/>
            <a:endCxn id="17" idx="2"/>
          </p:cNvCxnSpPr>
          <p:nvPr/>
        </p:nvCxnSpPr>
        <p:spPr bwMode="auto">
          <a:xfrm rot="5400000" flipH="1">
            <a:off x="7447757" y="2904331"/>
            <a:ext cx="319088" cy="10763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4355" name="_s14355"/>
          <p:cNvCxnSpPr>
            <a:cxnSpLocks noChangeShapeType="1"/>
            <a:stCxn id="20" idx="0"/>
            <a:endCxn id="17" idx="2"/>
          </p:cNvCxnSpPr>
          <p:nvPr/>
        </p:nvCxnSpPr>
        <p:spPr bwMode="auto">
          <a:xfrm rot="-5400000">
            <a:off x="6369844" y="2904331"/>
            <a:ext cx="320675" cy="107791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4353" name="_s14353"/>
          <p:cNvCxnSpPr>
            <a:cxnSpLocks noChangeShapeType="1"/>
            <a:stCxn id="19" idx="0"/>
            <a:endCxn id="16" idx="2"/>
          </p:cNvCxnSpPr>
          <p:nvPr/>
        </p:nvCxnSpPr>
        <p:spPr bwMode="auto">
          <a:xfrm rot="16200000" flipV="1">
            <a:off x="3214687" y="3103563"/>
            <a:ext cx="320675" cy="6794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4351" name="_s14351"/>
          <p:cNvCxnSpPr>
            <a:cxnSpLocks noChangeShapeType="1"/>
            <a:stCxn id="18" idx="0"/>
            <a:endCxn id="16" idx="2"/>
          </p:cNvCxnSpPr>
          <p:nvPr/>
        </p:nvCxnSpPr>
        <p:spPr bwMode="auto">
          <a:xfrm rot="-5400000">
            <a:off x="1901825" y="2470150"/>
            <a:ext cx="319088" cy="194468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4349" name="_s14349"/>
          <p:cNvCxnSpPr>
            <a:cxnSpLocks noChangeShapeType="1"/>
            <a:stCxn id="17" idx="0"/>
            <a:endCxn id="15" idx="2"/>
          </p:cNvCxnSpPr>
          <p:nvPr/>
        </p:nvCxnSpPr>
        <p:spPr bwMode="auto">
          <a:xfrm rot="5400000" flipH="1">
            <a:off x="5682456" y="1256507"/>
            <a:ext cx="320675" cy="245268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4347" name="_s14347"/>
          <p:cNvCxnSpPr>
            <a:cxnSpLocks noChangeShapeType="1"/>
            <a:stCxn id="16" idx="0"/>
            <a:endCxn id="15" idx="2"/>
          </p:cNvCxnSpPr>
          <p:nvPr/>
        </p:nvCxnSpPr>
        <p:spPr bwMode="auto">
          <a:xfrm rot="-5400000">
            <a:off x="3664744" y="1691482"/>
            <a:ext cx="320675" cy="158273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5" name="_s14343"/>
          <p:cNvSpPr>
            <a:spLocks noChangeArrowheads="1"/>
          </p:cNvSpPr>
          <p:nvPr/>
        </p:nvSpPr>
        <p:spPr bwMode="auto">
          <a:xfrm>
            <a:off x="4144963" y="1350963"/>
            <a:ext cx="941387" cy="973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0485" tIns="20245" rIns="40485" bIns="20245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Matter</a:t>
            </a:r>
          </a:p>
        </p:txBody>
      </p:sp>
      <p:sp>
        <p:nvSpPr>
          <p:cNvPr id="16" name="_s14344"/>
          <p:cNvSpPr>
            <a:spLocks noChangeArrowheads="1"/>
          </p:cNvSpPr>
          <p:nvPr/>
        </p:nvSpPr>
        <p:spPr bwMode="auto">
          <a:xfrm>
            <a:off x="2319338" y="2643188"/>
            <a:ext cx="1430337" cy="6397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0485" tIns="20245" rIns="40485" bIns="20245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   Mixtures</a:t>
            </a:r>
            <a:r>
              <a:rPr lang="en-US" sz="1100"/>
              <a:t>	</a:t>
            </a:r>
          </a:p>
        </p:txBody>
      </p:sp>
      <p:sp>
        <p:nvSpPr>
          <p:cNvPr id="17" name="_s14346"/>
          <p:cNvSpPr>
            <a:spLocks noChangeArrowheads="1"/>
          </p:cNvSpPr>
          <p:nvPr/>
        </p:nvSpPr>
        <p:spPr bwMode="auto">
          <a:xfrm>
            <a:off x="6351588" y="2643188"/>
            <a:ext cx="1431925" cy="6397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0485" tIns="20245" rIns="40485" bIns="20245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Substances</a:t>
            </a:r>
            <a:endParaRPr lang="en-US" sz="1100"/>
          </a:p>
        </p:txBody>
      </p:sp>
      <p:sp>
        <p:nvSpPr>
          <p:cNvPr id="18" name="_s14350"/>
          <p:cNvSpPr>
            <a:spLocks noChangeArrowheads="1"/>
          </p:cNvSpPr>
          <p:nvPr/>
        </p:nvSpPr>
        <p:spPr bwMode="auto">
          <a:xfrm>
            <a:off x="80963" y="3603625"/>
            <a:ext cx="2009775" cy="6397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0485" tIns="20245" rIns="40485" bIns="20245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Homogeneous</a:t>
            </a:r>
          </a:p>
        </p:txBody>
      </p:sp>
      <p:sp>
        <p:nvSpPr>
          <p:cNvPr id="19" name="_s14352"/>
          <p:cNvSpPr>
            <a:spLocks noChangeArrowheads="1"/>
          </p:cNvSpPr>
          <p:nvPr/>
        </p:nvSpPr>
        <p:spPr bwMode="auto">
          <a:xfrm>
            <a:off x="2590800" y="3603625"/>
            <a:ext cx="2247900" cy="6397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0485" tIns="20245" rIns="40485" bIns="20245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Heterogeneous</a:t>
            </a:r>
          </a:p>
        </p:txBody>
      </p:sp>
      <p:sp>
        <p:nvSpPr>
          <p:cNvPr id="20" name="_s14354"/>
          <p:cNvSpPr>
            <a:spLocks noChangeArrowheads="1"/>
          </p:cNvSpPr>
          <p:nvPr/>
        </p:nvSpPr>
        <p:spPr bwMode="auto">
          <a:xfrm>
            <a:off x="4984750" y="3603625"/>
            <a:ext cx="2009775" cy="6397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0485" tIns="20245" rIns="40485" bIns="20245" anchor="ctr">
            <a:prstTxWarp prst="textNoShape">
              <a:avLst/>
            </a:prstTxWarp>
          </a:bodyPr>
          <a:lstStyle/>
          <a:p>
            <a:pPr algn="ctr"/>
            <a:r>
              <a:rPr lang="en-US" sz="2900"/>
              <a:t>Elements</a:t>
            </a:r>
          </a:p>
        </p:txBody>
      </p:sp>
      <p:sp>
        <p:nvSpPr>
          <p:cNvPr id="21" name="_s14356"/>
          <p:cNvSpPr>
            <a:spLocks noChangeArrowheads="1"/>
          </p:cNvSpPr>
          <p:nvPr/>
        </p:nvSpPr>
        <p:spPr bwMode="auto">
          <a:xfrm>
            <a:off x="7140575" y="3603625"/>
            <a:ext cx="2009775" cy="6397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0485" tIns="20245" rIns="40485" bIns="20245" anchor="ctr">
            <a:prstTxWarp prst="textNoShape">
              <a:avLst/>
            </a:prstTxWarp>
          </a:bodyPr>
          <a:lstStyle/>
          <a:p>
            <a:pPr algn="ctr"/>
            <a:r>
              <a:rPr lang="en-US" sz="2900"/>
              <a:t>Compounds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62100"/>
            <a:ext cx="9144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887413"/>
          </a:xfrm>
        </p:spPr>
        <p:txBody>
          <a:bodyPr/>
          <a:lstStyle/>
          <a:p>
            <a:pPr eaLnBrk="1" hangingPunct="1"/>
            <a:r>
              <a:rPr lang="en-US"/>
              <a:t>Page 279 in textbook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/>
              <a:t>What is Matter?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371600"/>
            <a:ext cx="8458200" cy="3657600"/>
          </a:xfrm>
        </p:spPr>
        <p:txBody>
          <a:bodyPr/>
          <a:lstStyle/>
          <a:p>
            <a:pPr eaLnBrk="1" hangingPunct="1"/>
            <a:r>
              <a:rPr lang="en-US" sz="4000"/>
              <a:t>Anything that has mass and takes up space</a:t>
            </a:r>
          </a:p>
          <a:p>
            <a:pPr eaLnBrk="1" hangingPunct="1"/>
            <a:r>
              <a:rPr lang="en-US" sz="4000"/>
              <a:t>Two categories:</a:t>
            </a:r>
          </a:p>
          <a:p>
            <a:pPr lvl="1" eaLnBrk="1" hangingPunct="1"/>
            <a:r>
              <a:rPr lang="en-US" sz="4000"/>
              <a:t>Substances</a:t>
            </a:r>
          </a:p>
          <a:p>
            <a:pPr lvl="1" eaLnBrk="1" hangingPunct="1"/>
            <a:r>
              <a:rPr lang="en-US" sz="4000"/>
              <a:t>Mixtures</a:t>
            </a:r>
          </a:p>
        </p:txBody>
      </p:sp>
      <p:pic>
        <p:nvPicPr>
          <p:cNvPr id="15364" name="Picture 5" descr="http://www.ljcreate.com/products/element_images/mixtures.jpg"/>
          <p:cNvPicPr>
            <a:picLocks noChangeAspect="1" noChangeArrowheads="1"/>
          </p:cNvPicPr>
          <p:nvPr/>
        </p:nvPicPr>
        <p:blipFill>
          <a:blip r:embed="rId2"/>
          <a:srcRect b="25641"/>
          <a:stretch>
            <a:fillRect/>
          </a:stretch>
        </p:blipFill>
        <p:spPr bwMode="auto">
          <a:xfrm>
            <a:off x="4419600" y="2819400"/>
            <a:ext cx="43354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/>
              <a:t>What is Matter?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371600"/>
            <a:ext cx="8458200" cy="3657600"/>
          </a:xfrm>
        </p:spPr>
        <p:txBody>
          <a:bodyPr/>
          <a:lstStyle/>
          <a:p>
            <a:pPr eaLnBrk="1" hangingPunct="1"/>
            <a:r>
              <a:rPr lang="en-US" sz="4000"/>
              <a:t>Anything that has mass and takes up space</a:t>
            </a:r>
          </a:p>
          <a:p>
            <a:pPr eaLnBrk="1" hangingPunct="1"/>
            <a:r>
              <a:rPr lang="en-US" sz="4000"/>
              <a:t>Two categories:</a:t>
            </a:r>
          </a:p>
          <a:p>
            <a:pPr lvl="1" eaLnBrk="1" hangingPunct="1"/>
            <a:r>
              <a:rPr lang="en-US" sz="4000">
                <a:solidFill>
                  <a:srgbClr val="FF0000"/>
                </a:solidFill>
              </a:rPr>
              <a:t>Substances</a:t>
            </a:r>
          </a:p>
          <a:p>
            <a:pPr lvl="1" eaLnBrk="1" hangingPunct="1"/>
            <a:r>
              <a:rPr lang="en-US" sz="4000"/>
              <a:t>Mixtures</a:t>
            </a:r>
          </a:p>
        </p:txBody>
      </p:sp>
      <p:pic>
        <p:nvPicPr>
          <p:cNvPr id="16388" name="Picture 5" descr="http://www.ljcreate.com/products/element_images/mixtures.jpg"/>
          <p:cNvPicPr>
            <a:picLocks noChangeAspect="1" noChangeArrowheads="1"/>
          </p:cNvPicPr>
          <p:nvPr/>
        </p:nvPicPr>
        <p:blipFill>
          <a:blip r:embed="rId2"/>
          <a:srcRect b="25641"/>
          <a:stretch>
            <a:fillRect/>
          </a:stretch>
        </p:blipFill>
        <p:spPr bwMode="auto">
          <a:xfrm>
            <a:off x="4419600" y="2819400"/>
            <a:ext cx="43354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000" b="1">
                <a:solidFill>
                  <a:srgbClr val="7B9899"/>
                </a:solidFill>
              </a:rPr>
              <a:t>Substances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4346575" cy="2663825"/>
          </a:xfrm>
        </p:spPr>
        <p:txBody>
          <a:bodyPr/>
          <a:lstStyle/>
          <a:p>
            <a:pPr eaLnBrk="1" hangingPunct="1"/>
            <a:r>
              <a:rPr lang="en-US" sz="4000"/>
              <a:t>Two Categories:</a:t>
            </a:r>
          </a:p>
          <a:p>
            <a:pPr lvl="1" eaLnBrk="1" hangingPunct="1"/>
            <a:r>
              <a:rPr lang="en-US" sz="4000"/>
              <a:t>Element</a:t>
            </a:r>
          </a:p>
          <a:p>
            <a:pPr lvl="1" eaLnBrk="1" hangingPunct="1"/>
            <a:r>
              <a:rPr lang="en-US" sz="4000"/>
              <a:t>Compound </a:t>
            </a:r>
          </a:p>
        </p:txBody>
      </p:sp>
      <p:pic>
        <p:nvPicPr>
          <p:cNvPr id="17412" name="Picture 5" descr="http://www.britishcoalgasification.co.uk/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2162175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5000" b="1">
                <a:solidFill>
                  <a:srgbClr val="7B9899"/>
                </a:solidFill>
              </a:rPr>
              <a:t>Elements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689975" cy="1520825"/>
          </a:xfrm>
        </p:spPr>
        <p:txBody>
          <a:bodyPr/>
          <a:lstStyle/>
          <a:p>
            <a:pPr eaLnBrk="1" hangingPunct="1"/>
            <a:r>
              <a:rPr lang="en-US" sz="4000"/>
              <a:t>Elements are pure substances composed of only one type of atom</a:t>
            </a:r>
          </a:p>
          <a:p>
            <a:pPr eaLnBrk="1" hangingPunct="1"/>
            <a:r>
              <a:rPr lang="en-US" sz="4000"/>
              <a:t>There are 118 known elements</a:t>
            </a:r>
          </a:p>
          <a:p>
            <a:pPr lvl="1" eaLnBrk="1" hangingPunct="1"/>
            <a:r>
              <a:rPr lang="en-US" sz="3500"/>
              <a:t>92 of them occur</a:t>
            </a:r>
          </a:p>
          <a:p>
            <a:pPr lvl="1" eaLnBrk="1" hangingPunct="1">
              <a:buFont typeface="Wingdings" charset="2"/>
              <a:buNone/>
            </a:pPr>
            <a:r>
              <a:rPr lang="en-US" sz="3500"/>
              <a:t>naturally</a:t>
            </a:r>
          </a:p>
          <a:p>
            <a:pPr eaLnBrk="1" hangingPunct="1"/>
            <a:r>
              <a:rPr lang="en-US" sz="3200"/>
              <a:t>It is only an element </a:t>
            </a:r>
          </a:p>
          <a:p>
            <a:pPr eaLnBrk="1" hangingPunct="1">
              <a:buFont typeface="Wingdings 2" charset="2"/>
              <a:buNone/>
            </a:pPr>
            <a:r>
              <a:rPr lang="en-US" sz="3200"/>
              <a:t>if it is found on the </a:t>
            </a:r>
          </a:p>
          <a:p>
            <a:pPr eaLnBrk="1" hangingPunct="1">
              <a:buFont typeface="Wingdings 2" charset="2"/>
              <a:buNone/>
            </a:pPr>
            <a:r>
              <a:rPr lang="en-US" sz="3200"/>
              <a:t>Periodic Table </a:t>
            </a:r>
          </a:p>
          <a:p>
            <a:pPr eaLnBrk="1" hangingPunct="1">
              <a:buFont typeface="Wingdings 2" charset="2"/>
              <a:buNone/>
            </a:pPr>
            <a:endParaRPr lang="en-US" sz="7200"/>
          </a:p>
          <a:p>
            <a:pPr eaLnBrk="1" hangingPunct="1">
              <a:buFont typeface="Wingdings" charset="2"/>
              <a:buNone/>
            </a:pPr>
            <a:endParaRPr lang="en-US" sz="4400"/>
          </a:p>
        </p:txBody>
      </p:sp>
      <p:pic>
        <p:nvPicPr>
          <p:cNvPr id="18436" name="Picture 5" descr="http://library.thinkquest.org/3616/chem/periodi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8513" y="3962400"/>
            <a:ext cx="45354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400" b="1">
                <a:solidFill>
                  <a:srgbClr val="7B9899"/>
                </a:solidFill>
              </a:rPr>
              <a:t>Elements: How to Write Them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689975" cy="2206625"/>
          </a:xfrm>
        </p:spPr>
        <p:txBody>
          <a:bodyPr/>
          <a:lstStyle/>
          <a:p>
            <a:pPr eaLnBrk="1" hangingPunct="1"/>
            <a:r>
              <a:rPr lang="en-US" sz="3600"/>
              <a:t>Element symbols are written with the 1</a:t>
            </a:r>
            <a:r>
              <a:rPr lang="en-US" sz="3600" baseline="30000"/>
              <a:t>st</a:t>
            </a:r>
            <a:r>
              <a:rPr lang="en-US" sz="3600"/>
              <a:t> letter capitol, and the 2</a:t>
            </a:r>
            <a:r>
              <a:rPr lang="en-US" sz="3600" baseline="30000"/>
              <a:t>nd</a:t>
            </a:r>
            <a:r>
              <a:rPr lang="en-US" sz="3600"/>
              <a:t> lower case</a:t>
            </a:r>
          </a:p>
          <a:p>
            <a:pPr eaLnBrk="1" hangingPunct="1"/>
            <a:r>
              <a:rPr lang="en-US" sz="3600"/>
              <a:t>Ex:</a:t>
            </a:r>
          </a:p>
          <a:p>
            <a:pPr lvl="1" eaLnBrk="1" hangingPunct="1"/>
            <a:r>
              <a:rPr lang="en-US" sz="3100"/>
              <a:t>Hydrogen = H</a:t>
            </a:r>
          </a:p>
          <a:p>
            <a:pPr lvl="1" eaLnBrk="1" hangingPunct="1"/>
            <a:r>
              <a:rPr lang="en-US" sz="3100"/>
              <a:t>Carbon = C</a:t>
            </a:r>
          </a:p>
          <a:p>
            <a:pPr lvl="1" eaLnBrk="1" hangingPunct="1"/>
            <a:r>
              <a:rPr lang="en-US" sz="3100"/>
              <a:t>Oxygen = O</a:t>
            </a:r>
          </a:p>
          <a:p>
            <a:pPr lvl="1" eaLnBrk="1" hangingPunct="1"/>
            <a:r>
              <a:rPr lang="en-US" sz="3100"/>
              <a:t>Calcium = Ca</a:t>
            </a:r>
          </a:p>
          <a:p>
            <a:pPr lvl="1" eaLnBrk="1" hangingPunct="1"/>
            <a:r>
              <a:rPr lang="en-US" sz="3100"/>
              <a:t>Neon = Ne</a:t>
            </a:r>
          </a:p>
          <a:p>
            <a:pPr eaLnBrk="1" hangingPunct="1">
              <a:buFont typeface="Wingdings" charset="2"/>
              <a:buNone/>
            </a:pPr>
            <a:endParaRPr lang="en-US" sz="3600"/>
          </a:p>
        </p:txBody>
      </p:sp>
      <p:pic>
        <p:nvPicPr>
          <p:cNvPr id="45058" name="Picture 2" descr="C:\Documents and Settings\IAN_BANKER\Desktop\Dropbox\Photos\science\science cat\anti+science+cat+just+went+promesing.+i+know+i+messed_b3fa72_41999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644775"/>
            <a:ext cx="42672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5000" b="1">
                <a:solidFill>
                  <a:srgbClr val="7B9899"/>
                </a:solidFill>
              </a:rPr>
              <a:t>Atoms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689975" cy="4873625"/>
          </a:xfrm>
        </p:spPr>
        <p:txBody>
          <a:bodyPr/>
          <a:lstStyle/>
          <a:p>
            <a:pPr eaLnBrk="1" hangingPunct="1"/>
            <a:r>
              <a:rPr lang="en-US" sz="4000"/>
              <a:t>An atom is the smallest unit of an element that is still that element</a:t>
            </a:r>
          </a:p>
          <a:p>
            <a:pPr lvl="1" eaLnBrk="1" hangingPunct="1"/>
            <a:r>
              <a:rPr lang="en-US" sz="3500"/>
              <a:t>All atoms of one element are alike</a:t>
            </a:r>
            <a:endParaRPr lang="en-US" sz="3300"/>
          </a:p>
          <a:p>
            <a:pPr lvl="1" eaLnBrk="1" hangingPunct="1">
              <a:buFont typeface="Wingdings" charset="2"/>
              <a:buNone/>
            </a:pPr>
            <a:endParaRPr lang="en-US" sz="3500"/>
          </a:p>
          <a:p>
            <a:pPr lvl="1" eaLnBrk="1" hangingPunct="1"/>
            <a:r>
              <a:rPr lang="en-US" sz="3500"/>
              <a:t>For instance, Au is pure gold.  Every atom in Au will be the same.</a:t>
            </a:r>
          </a:p>
          <a:p>
            <a:pPr lvl="1" eaLnBrk="1" hangingPunct="1">
              <a:buFont typeface="Wingdings" charset="2"/>
              <a:buNone/>
            </a:pPr>
            <a:endParaRPr lang="en-US" sz="3500"/>
          </a:p>
          <a:p>
            <a:pPr eaLnBrk="1" hangingPunct="1">
              <a:buFont typeface="Wingdings 2" charset="2"/>
              <a:buNone/>
            </a:pPr>
            <a:endParaRPr lang="en-US" sz="7200"/>
          </a:p>
          <a:p>
            <a:pPr eaLnBrk="1" hangingPunct="1">
              <a:buFont typeface="Wingdings" charset="2"/>
              <a:buNone/>
            </a:pPr>
            <a:endParaRPr lang="en-US" sz="44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5000" b="1">
                <a:solidFill>
                  <a:srgbClr val="7B9899"/>
                </a:solidFill>
              </a:rPr>
              <a:t>Compounds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524000"/>
            <a:ext cx="6324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400"/>
              <a:t>Two or more elements bonded together in a fixed proportion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Char char=""/>
            </a:pPr>
            <a:r>
              <a:rPr lang="en-US" sz="3000"/>
              <a:t>They are the same every time</a:t>
            </a:r>
          </a:p>
          <a:p>
            <a:pPr lvl="2" indent="-273050" eaLnBrk="1" hangingPunct="1">
              <a:lnSpc>
                <a:spcPct val="80000"/>
              </a:lnSpc>
              <a:buFont typeface="Wingdings 2" charset="2"/>
              <a:buChar char=""/>
            </a:pPr>
            <a:r>
              <a:rPr lang="en-US" sz="2200">
                <a:solidFill>
                  <a:srgbClr val="FF0000"/>
                </a:solidFill>
              </a:rPr>
              <a:t>CO</a:t>
            </a:r>
            <a:r>
              <a:rPr lang="en-US" sz="2200" baseline="-25000">
                <a:solidFill>
                  <a:srgbClr val="FF0000"/>
                </a:solidFill>
              </a:rPr>
              <a:t>2</a:t>
            </a:r>
            <a:r>
              <a:rPr lang="en-US" sz="2200">
                <a:solidFill>
                  <a:srgbClr val="FF0000"/>
                </a:solidFill>
              </a:rPr>
              <a:t>, 	H</a:t>
            </a:r>
            <a:r>
              <a:rPr lang="en-US" sz="2200" baseline="-25000">
                <a:solidFill>
                  <a:srgbClr val="FF0000"/>
                </a:solidFill>
              </a:rPr>
              <a:t>2</a:t>
            </a:r>
            <a:r>
              <a:rPr lang="en-US" sz="2200">
                <a:solidFill>
                  <a:srgbClr val="FF0000"/>
                </a:solidFill>
              </a:rPr>
              <a:t>O, 	NaCl</a:t>
            </a:r>
          </a:p>
          <a:p>
            <a:pPr lvl="2" indent="-273050" eaLnBrk="1" hangingPunct="1">
              <a:lnSpc>
                <a:spcPct val="80000"/>
              </a:lnSpc>
              <a:buFont typeface="Wingdings 2" charset="2"/>
              <a:buChar char=""/>
            </a:pPr>
            <a:r>
              <a:rPr lang="en-US" sz="2200">
                <a:solidFill>
                  <a:srgbClr val="FF0000"/>
                </a:solidFill>
              </a:rPr>
              <a:t>C</a:t>
            </a:r>
            <a:r>
              <a:rPr lang="en-US" sz="2200" baseline="-25000">
                <a:solidFill>
                  <a:srgbClr val="FF0000"/>
                </a:solidFill>
              </a:rPr>
              <a:t>6</a:t>
            </a:r>
            <a:r>
              <a:rPr lang="en-US" sz="2200">
                <a:solidFill>
                  <a:srgbClr val="FF0000"/>
                </a:solidFill>
              </a:rPr>
              <a:t>H</a:t>
            </a:r>
            <a:r>
              <a:rPr lang="en-US" sz="2200" baseline="-25000">
                <a:solidFill>
                  <a:srgbClr val="FF0000"/>
                </a:solidFill>
              </a:rPr>
              <a:t>12</a:t>
            </a:r>
            <a:r>
              <a:rPr lang="en-US" sz="2200">
                <a:solidFill>
                  <a:srgbClr val="FF0000"/>
                </a:solidFill>
              </a:rPr>
              <a:t>O</a:t>
            </a:r>
            <a:r>
              <a:rPr lang="en-US" sz="2200" baseline="-25000">
                <a:solidFill>
                  <a:srgbClr val="FF0000"/>
                </a:solidFill>
              </a:rPr>
              <a:t>6</a:t>
            </a:r>
            <a:r>
              <a:rPr lang="en-US" sz="2200">
                <a:solidFill>
                  <a:srgbClr val="FF0000"/>
                </a:solidFill>
              </a:rPr>
              <a:t>, 	C</a:t>
            </a:r>
            <a:r>
              <a:rPr lang="en-US" sz="2200" baseline="-25000">
                <a:solidFill>
                  <a:srgbClr val="FF0000"/>
                </a:solidFill>
              </a:rPr>
              <a:t>8</a:t>
            </a:r>
            <a:r>
              <a:rPr lang="en-US" sz="2200">
                <a:solidFill>
                  <a:srgbClr val="FF0000"/>
                </a:solidFill>
              </a:rPr>
              <a:t>H</a:t>
            </a:r>
            <a:r>
              <a:rPr lang="en-US" sz="2200" baseline="-25000">
                <a:solidFill>
                  <a:srgbClr val="FF0000"/>
                </a:solidFill>
              </a:rPr>
              <a:t>10</a:t>
            </a:r>
            <a:r>
              <a:rPr lang="en-US" sz="2200">
                <a:solidFill>
                  <a:srgbClr val="FF0000"/>
                </a:solidFill>
              </a:rPr>
              <a:t>N</a:t>
            </a:r>
            <a:r>
              <a:rPr lang="en-US" sz="2200" baseline="-25000">
                <a:solidFill>
                  <a:srgbClr val="FF0000"/>
                </a:solidFill>
              </a:rPr>
              <a:t>4</a:t>
            </a:r>
            <a:r>
              <a:rPr lang="en-US" sz="2200">
                <a:solidFill>
                  <a:srgbClr val="FF0000"/>
                </a:solidFill>
              </a:rPr>
              <a:t>O</a:t>
            </a:r>
            <a:r>
              <a:rPr lang="en-US" sz="2200" baseline="-25000">
                <a:solidFill>
                  <a:srgbClr val="FF0000"/>
                </a:solidFill>
              </a:rPr>
              <a:t>2, 	</a:t>
            </a:r>
            <a:r>
              <a:rPr lang="en-US" sz="2200">
                <a:solidFill>
                  <a:srgbClr val="FF0000"/>
                </a:solidFill>
              </a:rPr>
              <a:t>C</a:t>
            </a:r>
            <a:r>
              <a:rPr lang="en-US" sz="2200" baseline="-25000">
                <a:solidFill>
                  <a:srgbClr val="FF0000"/>
                </a:solidFill>
              </a:rPr>
              <a:t>2</a:t>
            </a:r>
            <a:r>
              <a:rPr lang="en-US" sz="2200">
                <a:solidFill>
                  <a:srgbClr val="FF0000"/>
                </a:solidFill>
              </a:rPr>
              <a:t>H</a:t>
            </a:r>
            <a:r>
              <a:rPr lang="en-US" sz="2200" baseline="-25000">
                <a:solidFill>
                  <a:srgbClr val="FF0000"/>
                </a:solidFill>
              </a:rPr>
              <a:t>5</a:t>
            </a:r>
            <a:r>
              <a:rPr lang="en-US" sz="2200">
                <a:solidFill>
                  <a:srgbClr val="FF0000"/>
                </a:solidFill>
              </a:rPr>
              <a:t>OH</a:t>
            </a:r>
            <a:endParaRPr lang="en-US" sz="280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Char char=""/>
            </a:pPr>
            <a:r>
              <a:rPr lang="en-US" sz="3000"/>
              <a:t>If you see 2 different elements written together with no spaces, it is a compound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sz="3000"/>
          </a:p>
          <a:p>
            <a:pPr eaLnBrk="1" hangingPunct="1">
              <a:lnSpc>
                <a:spcPct val="80000"/>
              </a:lnSpc>
            </a:pPr>
            <a:r>
              <a:rPr lang="en-US" sz="3400"/>
              <a:t>Physical processes CANNOT separate compounds</a:t>
            </a:r>
          </a:p>
        </p:txBody>
      </p:sp>
      <p:pic>
        <p:nvPicPr>
          <p:cNvPr id="21508" name="Picture 5" descr="http://t0.gstatic.com/images?q=tbn:9Y1MvxhsWub6uM:http://www.science-projects-resources.com/images/watermolecu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133600"/>
            <a:ext cx="272891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5000" b="1">
                <a:solidFill>
                  <a:srgbClr val="7B9899"/>
                </a:solidFill>
              </a:rPr>
              <a:t>Compounds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524000"/>
            <a:ext cx="8991600" cy="5105400"/>
          </a:xfrm>
        </p:spPr>
        <p:txBody>
          <a:bodyPr/>
          <a:lstStyle/>
          <a:p>
            <a:pPr lvl="1" eaLnBrk="1" hangingPunct="1">
              <a:buFont typeface="Wingdings 2" charset="2"/>
              <a:buChar char=""/>
            </a:pPr>
            <a:r>
              <a:rPr lang="en-US" sz="2800"/>
              <a:t>If you see 2 different elements written together with no spaces, it is a compound</a:t>
            </a:r>
          </a:p>
          <a:p>
            <a:pPr lvl="1" eaLnBrk="1" hangingPunct="1">
              <a:buFont typeface="Wingdings 2" charset="2"/>
              <a:buChar char=""/>
            </a:pPr>
            <a:r>
              <a:rPr lang="en-US" sz="2800"/>
              <a:t>Which of the two pictures is written correctly?</a:t>
            </a:r>
          </a:p>
          <a:p>
            <a:pPr lvl="1" eaLnBrk="1" hangingPunct="1">
              <a:buFont typeface="Wingdings" charset="2"/>
              <a:buNone/>
            </a:pPr>
            <a:endParaRPr lang="en-US" sz="2800"/>
          </a:p>
        </p:txBody>
      </p:sp>
      <p:pic>
        <p:nvPicPr>
          <p:cNvPr id="22533" name="Picture 6" descr="C:\Documents and Settings\IAN_BANKER\Desktop\Dropbox\Photos\science\science cat\hey-man-you-got-any-sodium-bromite-nab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24200"/>
            <a:ext cx="37830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IAN_BANKER\Desktop\Dropbox\Photos\science\science cat\tumblr_m1k6b2prws1qewacoo1_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190875"/>
            <a:ext cx="3238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3491</TotalTime>
  <Words>478</Words>
  <Application>Microsoft Macintosh PowerPoint</Application>
  <PresentationFormat>On-screen Show (4:3)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Georgia</vt:lpstr>
      <vt:lpstr>Wingdings 2</vt:lpstr>
      <vt:lpstr>Wingdings</vt:lpstr>
      <vt:lpstr>Calibri</vt:lpstr>
      <vt:lpstr>Civic</vt:lpstr>
      <vt:lpstr>Composition of Matter</vt:lpstr>
      <vt:lpstr>What is Matter?</vt:lpstr>
      <vt:lpstr>What is Matter?</vt:lpstr>
      <vt:lpstr>Substances</vt:lpstr>
      <vt:lpstr>Elements</vt:lpstr>
      <vt:lpstr>Elements: How to Write Them</vt:lpstr>
      <vt:lpstr>Atoms</vt:lpstr>
      <vt:lpstr>Compounds</vt:lpstr>
      <vt:lpstr>Compounds</vt:lpstr>
      <vt:lpstr>Compounds</vt:lpstr>
      <vt:lpstr>Molecule</vt:lpstr>
      <vt:lpstr>What is Matter?</vt:lpstr>
      <vt:lpstr>Mixtures</vt:lpstr>
      <vt:lpstr>Heterogeneous Mixtures</vt:lpstr>
      <vt:lpstr>Homogeneous Mixtures</vt:lpstr>
      <vt:lpstr>Homogeneous vs Heterogenous</vt:lpstr>
      <vt:lpstr>Slide 17</vt:lpstr>
      <vt:lpstr>Page 279 in textbook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 of Matter</dc:title>
  <dc:creator> </dc:creator>
  <cp:lastModifiedBy>Ian Banker</cp:lastModifiedBy>
  <cp:revision>142</cp:revision>
  <dcterms:created xsi:type="dcterms:W3CDTF">2015-01-22T00:55:00Z</dcterms:created>
  <dcterms:modified xsi:type="dcterms:W3CDTF">2015-01-22T00:55:10Z</dcterms:modified>
</cp:coreProperties>
</file>