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59" r:id="rId6"/>
    <p:sldId id="264" r:id="rId7"/>
    <p:sldId id="267" r:id="rId8"/>
    <p:sldId id="266" r:id="rId9"/>
    <p:sldId id="263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2CC9D-AD21-6A4E-B231-9FD296A4ACA7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22F8EC-CA22-AC42-906B-E57DB32EA66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2C201D-3D70-0F40-8F45-F20474A0157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66225-7BB5-EA48-B7E8-56FEB537187E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7F88-A935-3A44-898F-91D5C54C8F1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EBC54-8091-5D4F-A6DF-0C33A780343C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08480-598B-B34F-9ADF-14E963369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40F87F-05A4-4244-AD7A-B90EE05593C9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51DB8-46D3-1F49-97D1-206D7933F5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C028AC-4750-3745-83EC-EC712A5F182C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D835C-9381-054E-98D7-0DC58F34F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DD131-E168-1C47-B9DD-158DC8CA23C4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02B1073-5812-1444-9C02-DB1C35B19CE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8F92C9-6FCC-5248-B478-2B0882CD3ED4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E806A-8EA9-1A40-B35F-8A5BFC4B7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AA8081-8C6B-F245-B9A6-BBD98842CC3C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BCD77-B485-9E40-861B-5B5E03AEF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7E74D-C18E-214C-9779-8D218BD83904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738D6-E7BD-1D46-BAA2-1B1D266C5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B58EC-2DFE-234E-B02F-EFE276855947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A6C84-6F8C-6042-996E-B3CCB6970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A3296E-6678-464E-B340-E2DA892D90DE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7107D-9F9F-694E-B6C0-6DEC50C81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0A90E6-EEAC-114B-9784-341D366E53F0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99F9F2E-DFE8-A147-A7EB-69AE9B00E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2C355C2F-0382-2C40-BBF6-3EF409865993}" type="datetimeFigureOut">
              <a:rPr lang="en-US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fld id="{34AB2AE1-8A98-0E49-BE30-18E0705D39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9" r:id="rId2"/>
    <p:sldLayoutId id="2147483927" r:id="rId3"/>
    <p:sldLayoutId id="2147483920" r:id="rId4"/>
    <p:sldLayoutId id="2147483921" r:id="rId5"/>
    <p:sldLayoutId id="2147483922" r:id="rId6"/>
    <p:sldLayoutId id="2147483923" r:id="rId7"/>
    <p:sldLayoutId id="2147483928" r:id="rId8"/>
    <p:sldLayoutId id="2147483929" r:id="rId9"/>
    <p:sldLayoutId id="2147483924" r:id="rId10"/>
    <p:sldLayoutId id="21474839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Z\\My%20Documents\Chemistry%201%20Power%20Point\03M07AN1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Z\\My%20Documents\Chemistry%201%20Power%20Point\03M07AN2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t>Isotopes and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IAN_BANKER\Desktop\Dropbox\Photos\science\science cat\Science Joke Cat-Two Atom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Isotopes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6175375" cy="4572000"/>
          </a:xfrm>
        </p:spPr>
        <p:txBody>
          <a:bodyPr/>
          <a:lstStyle/>
          <a:p>
            <a:pPr eaLnBrk="1" hangingPunct="1"/>
            <a:r>
              <a:rPr lang="en-US" sz="3200" u="sng"/>
              <a:t>Isotopes</a:t>
            </a:r>
            <a:r>
              <a:rPr lang="en-US" sz="3200"/>
              <a:t>: atoms of the same element that have different numbers of neutrons</a:t>
            </a:r>
          </a:p>
          <a:p>
            <a:pPr eaLnBrk="1" hangingPunct="1"/>
            <a:r>
              <a:rPr lang="en-US" sz="3200"/>
              <a:t>Two isotopes of an element will have the same atomic number, but different  mass numbers (and atomic masses)</a:t>
            </a:r>
          </a:p>
        </p:txBody>
      </p:sp>
      <p:pic>
        <p:nvPicPr>
          <p:cNvPr id="7172" name="Picture 5" descr="http://www.atomicarchive.com/Physics/Images/isotopes.jpg"/>
          <p:cNvPicPr>
            <a:picLocks noChangeAspect="1" noChangeArrowheads="1"/>
          </p:cNvPicPr>
          <p:nvPr/>
        </p:nvPicPr>
        <p:blipFill>
          <a:blip r:embed="rId2"/>
          <a:srcRect b="40427"/>
          <a:stretch>
            <a:fillRect/>
          </a:stretch>
        </p:blipFill>
        <p:spPr bwMode="auto">
          <a:xfrm>
            <a:off x="6019800" y="0"/>
            <a:ext cx="3124200" cy="2498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49425" y="4572000"/>
            <a:ext cx="7394575" cy="22860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514350" indent="-514350" algn="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3200" u="sng">
                <a:solidFill>
                  <a:srgbClr val="CC3300"/>
                </a:solidFill>
                <a:latin typeface="Perpetua" charset="0"/>
              </a:rPr>
              <a:t>CARBON (above right)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mass number to the left?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mass number to the right?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atomic number to the left?</a:t>
            </a:r>
          </a:p>
          <a:p>
            <a:pPr marL="833438" lvl="1" indent="-514350" algn="r">
              <a:lnSpc>
                <a:spcPct val="90000"/>
              </a:lnSpc>
              <a:spcBef>
                <a:spcPts val="375"/>
              </a:spcBef>
              <a:buClr>
                <a:schemeClr val="accent2"/>
              </a:buClr>
              <a:buSzPct val="85000"/>
              <a:buFont typeface="Franklin Gothic Book" charset="0"/>
              <a:buAutoNum type="arabicPeriod"/>
            </a:pPr>
            <a:r>
              <a:rPr lang="en-US" sz="2600">
                <a:solidFill>
                  <a:srgbClr val="CC3300"/>
                </a:solidFill>
                <a:latin typeface="Perpetua" charset="0"/>
              </a:rPr>
              <a:t>What is the atomic number to the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Isotope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sz="3600">
                <a:ea typeface="Times New Roman" charset="0"/>
                <a:cs typeface="Times New Roman" charset="0"/>
              </a:rPr>
              <a:t>So, which of the following represent isotopes of the same element? </a:t>
            </a:r>
          </a:p>
          <a:p>
            <a:pPr marL="342900" indent="-342900" eaLnBrk="1" hangingPunct="1">
              <a:buFontTx/>
              <a:buNone/>
            </a:pPr>
            <a:endParaRPr lang="en-US" sz="180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3600">
                <a:solidFill>
                  <a:srgbClr val="FF0000"/>
                </a:solidFill>
                <a:ea typeface="Times New Roman" charset="0"/>
                <a:cs typeface="Times New Roman" charset="0"/>
              </a:rPr>
              <a:t>	 #1		   #2			#3		#4</a:t>
            </a:r>
          </a:p>
          <a:p>
            <a:pPr marL="342900" indent="-342900" eaLnBrk="1" hangingPunct="1">
              <a:buFontTx/>
              <a:buNone/>
            </a:pPr>
            <a:r>
              <a:rPr lang="en-US" sz="4000" baseline="30000">
                <a:ea typeface="Times New Roman" charset="0"/>
                <a:cs typeface="Times New Roman" charset="0"/>
              </a:rPr>
              <a:t>	234 </a:t>
            </a:r>
            <a:r>
              <a:rPr lang="en-US" sz="4000" baseline="-30000">
                <a:ea typeface="Times New Roman" charset="0"/>
                <a:cs typeface="Times New Roman" charset="0"/>
              </a:rPr>
              <a:t>X</a:t>
            </a:r>
            <a:r>
              <a:rPr lang="en-US" sz="4000" baseline="30000">
                <a:ea typeface="Times New Roman" charset="0"/>
                <a:cs typeface="Times New Roman" charset="0"/>
              </a:rPr>
              <a:t>234 </a:t>
            </a:r>
            <a:r>
              <a:rPr lang="en-US" sz="4000" baseline="-30000">
                <a:ea typeface="Times New Roman" charset="0"/>
                <a:cs typeface="Times New Roman" charset="0"/>
              </a:rPr>
              <a:t>X</a:t>
            </a:r>
            <a:r>
              <a:rPr lang="en-US" sz="4000" baseline="30000">
                <a:ea typeface="Times New Roman" charset="0"/>
                <a:cs typeface="Times New Roman" charset="0"/>
              </a:rPr>
              <a:t>235 </a:t>
            </a:r>
            <a:r>
              <a:rPr lang="en-US" sz="4000" baseline="-30000">
                <a:ea typeface="Times New Roman" charset="0"/>
                <a:cs typeface="Times New Roman" charset="0"/>
              </a:rPr>
              <a:t>X</a:t>
            </a:r>
            <a:r>
              <a:rPr lang="en-US" sz="4000" baseline="30000">
                <a:ea typeface="Times New Roman" charset="0"/>
                <a:cs typeface="Times New Roman" charset="0"/>
              </a:rPr>
              <a:t>238 </a:t>
            </a:r>
            <a:r>
              <a:rPr lang="en-US" sz="4000" baseline="-30000">
                <a:ea typeface="Times New Roman" charset="0"/>
                <a:cs typeface="Times New Roman" charset="0"/>
              </a:rPr>
              <a:t>X</a:t>
            </a:r>
            <a:endParaRPr lang="en-US" sz="400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4000" baseline="30000">
                <a:ea typeface="Times New Roman" charset="0"/>
                <a:cs typeface="Times New Roman" charset="0"/>
              </a:rPr>
              <a:t> 	 92939292</a:t>
            </a:r>
          </a:p>
          <a:p>
            <a:pPr marL="342900" indent="-342900" eaLnBrk="1" hangingPunct="1">
              <a:buFontTx/>
              <a:buNone/>
            </a:pPr>
            <a:endParaRPr lang="en-US" sz="4000" baseline="30000">
              <a:ea typeface="Times New Roman" charset="0"/>
              <a:cs typeface="Times New Roman" charset="0"/>
            </a:endParaRPr>
          </a:p>
          <a:p>
            <a:pPr marL="342900" indent="-342900" eaLnBrk="1" hangingPunct="1">
              <a:buFontTx/>
              <a:buNone/>
            </a:pPr>
            <a:r>
              <a:rPr lang="en-US" sz="4000">
                <a:ea typeface="Times New Roman" charset="0"/>
                <a:cs typeface="Times New Roman" charset="0"/>
              </a:rPr>
              <a:t>Which element are these isotopes of?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Isotope Notation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2968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/>
              <a:t>Write the symbol with the mass number on top and the atomic number on the bottom</a:t>
            </a:r>
          </a:p>
          <a:p>
            <a:pPr eaLnBrk="1" hangingPunct="1"/>
            <a:r>
              <a:rPr lang="en-US" sz="4400"/>
              <a:t>Example: </a:t>
            </a:r>
          </a:p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 2" charset="2"/>
              <a:buNone/>
            </a:pPr>
            <a:endParaRPr lang="en-US" sz="4400">
              <a:latin typeface="Calibri" charset="0"/>
              <a:ea typeface="Calibri" charset="0"/>
              <a:cs typeface="Times New Roman" charset="0"/>
            </a:endParaRPr>
          </a:p>
          <a:p>
            <a:pPr eaLnBrk="1" hangingPunct="1"/>
            <a:endParaRPr lang="en-US" sz="4400"/>
          </a:p>
          <a:p>
            <a:pPr eaLnBrk="1" hangingPunct="1">
              <a:buFont typeface="Wingdings" charset="2"/>
              <a:buNone/>
            </a:pPr>
            <a:endParaRPr lang="en-US" sz="440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12" tIns="914112" rIns="914112" bIns="914112" anchor="ctr">
            <a:prstTxWarp prst="textNoShape">
              <a:avLst/>
            </a:prstTxWarp>
            <a:spAutoFit/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Georgia" charset="0"/>
            </a:endParaRPr>
          </a:p>
        </p:txBody>
      </p:sp>
      <p:pic>
        <p:nvPicPr>
          <p:cNvPr id="9222" name="Picture 8" descr="http://naturalphilosophers.org/bigchem/200things/isotope_nota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876800"/>
            <a:ext cx="3771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http://hyperphysics.phy-astr.gsu.edu/hbase/nuclear/imgnuc/nn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200400"/>
            <a:ext cx="990600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Isotope 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Naturally occurring carbon consists of three isotopes, </a:t>
            </a:r>
            <a:r>
              <a:rPr lang="en-US" sz="2800" baseline="30000"/>
              <a:t>14</a:t>
            </a:r>
            <a:r>
              <a:rPr lang="en-US" sz="2800"/>
              <a:t>N, </a:t>
            </a:r>
            <a:r>
              <a:rPr lang="en-US" sz="2800" baseline="30000"/>
              <a:t>15</a:t>
            </a:r>
            <a:r>
              <a:rPr lang="en-US" sz="2800"/>
              <a:t>N, and </a:t>
            </a:r>
            <a:r>
              <a:rPr lang="en-US" sz="2800" baseline="30000"/>
              <a:t>16</a:t>
            </a:r>
            <a:r>
              <a:rPr lang="en-US" sz="2800"/>
              <a:t>N.  State the number of protons, neutrons, and electrons in each of these carbon atoms</a:t>
            </a:r>
            <a:r>
              <a:rPr lang="en-US" sz="3000"/>
              <a:t>.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3600" b="1" baseline="30000"/>
              <a:t>14</a:t>
            </a:r>
            <a:r>
              <a:rPr lang="en-US" sz="3600" b="1"/>
              <a:t>N		        </a:t>
            </a:r>
            <a:r>
              <a:rPr lang="en-US" sz="3600" b="1" baseline="30000"/>
              <a:t>15</a:t>
            </a:r>
            <a:r>
              <a:rPr lang="en-US" sz="3600" b="1"/>
              <a:t>N		</a:t>
            </a:r>
            <a:r>
              <a:rPr lang="en-US" sz="3600" b="1" baseline="30000"/>
              <a:t>16</a:t>
            </a:r>
            <a:r>
              <a:rPr lang="en-US" sz="3600" b="1"/>
              <a:t>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3600" b="1" baseline="30000"/>
              <a:t>7		              7                       	  7	</a:t>
            </a:r>
            <a:endParaRPr lang="en-US" sz="3400" b="1" baseline="30000"/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/>
              <a:t>#P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/>
              <a:t>#N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800" b="1"/>
              <a:t>#E   _______            _______               _______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b="1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eaLnBrk="1" hangingPunct="1"/>
            <a:r>
              <a:rPr lang="en-US" sz="5000"/>
              <a:t>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990600"/>
            <a:ext cx="8991600" cy="5638800"/>
          </a:xfrm>
        </p:spPr>
        <p:txBody>
          <a:bodyPr/>
          <a:lstStyle/>
          <a:p>
            <a:pPr eaLnBrk="1" hangingPunct="1"/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IONS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are charged atoms (or groups of atoms) that have a positive or negative charge.  </a:t>
            </a:r>
          </a:p>
          <a:p>
            <a:pPr lvl="1" eaLnBrk="1" hangingPunct="1"/>
            <a:r>
              <a:rPr lang="en-US" sz="2800"/>
              <a:t>Ions differ in the number of electrons</a:t>
            </a:r>
          </a:p>
          <a:p>
            <a:pPr eaLnBrk="1" hangingPunct="1"/>
            <a:r>
              <a:rPr lang="en-US" sz="2800"/>
              <a:t>For Neutral Atoms : </a:t>
            </a:r>
          </a:p>
          <a:p>
            <a:pPr lvl="1" eaLnBrk="1" hangingPunct="1"/>
            <a:r>
              <a:rPr lang="en-US" sz="2800"/>
              <a:t>Number of electrons = number of protons</a:t>
            </a:r>
          </a:p>
          <a:p>
            <a:pPr eaLnBrk="1" hangingPunct="1"/>
            <a:r>
              <a:rPr lang="en-US" sz="2800"/>
              <a:t>For Ions :</a:t>
            </a:r>
          </a:p>
          <a:p>
            <a:pPr lvl="1" eaLnBrk="1" hangingPunct="1"/>
            <a:r>
              <a:rPr lang="en-US" sz="2800"/>
              <a:t>protons the same, electrons are different</a:t>
            </a:r>
          </a:p>
          <a:p>
            <a:pPr lvl="2" eaLnBrk="1" hangingPunct="1"/>
            <a:r>
              <a:rPr lang="en-US" sz="2800"/>
              <a:t>Either lost or gained electrons</a:t>
            </a:r>
          </a:p>
          <a:p>
            <a:pPr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Examples: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Neutral Atom:  Na, Ca, I, O   		</a:t>
            </a:r>
          </a:p>
          <a:p>
            <a:pPr lvl="1" eaLnBrk="1" hangingPunct="1">
              <a:lnSpc>
                <a:spcPct val="125000"/>
              </a:lnSpc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Ion:  Na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Ca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+2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I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-</a:t>
            </a: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   O</a:t>
            </a:r>
            <a:r>
              <a:rPr lang="en-US" sz="280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-2</a:t>
            </a:r>
          </a:p>
          <a:p>
            <a:pPr lvl="2" eaLnBrk="1" hangingPunct="1">
              <a:buFont typeface="Wingdings 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>
                <a:solidFill>
                  <a:srgbClr val="BDB19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IONS</a:t>
            </a:r>
            <a: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/>
            </a:r>
            <a:b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</a:b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pic>
        <p:nvPicPr>
          <p:cNvPr id="4" name="03M07AN1.avi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73600" y="35052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3400" u="sng">
                <a:effectLst>
                  <a:outerShdw blurRad="38100" dist="38100" dir="2700000" algn="tl">
                    <a:srgbClr val="DDDDDD"/>
                  </a:outerShdw>
                </a:effectLst>
              </a:rPr>
              <a:t>Taking away</a:t>
            </a:r>
            <a:r>
              <a:rPr lang="en-US" sz="3400">
                <a:effectLst>
                  <a:outerShdw blurRad="38100" dist="38100" dir="2700000" algn="tl">
                    <a:srgbClr val="DDDDDD"/>
                  </a:outerShdw>
                </a:effectLst>
              </a:rPr>
              <a:t> an electron from an atom gives a </a:t>
            </a:r>
            <a:r>
              <a:rPr lang="en-US" sz="34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positive charge</a:t>
            </a:r>
            <a:r>
              <a:rPr lang="en-US" sz="3400">
                <a:effectLst>
                  <a:outerShdw blurRad="38100" dist="38100" dir="2700000" algn="tl">
                    <a:srgbClr val="DDDDDD"/>
                  </a:outerShdw>
                </a:effectLst>
              </a:rPr>
              <a:t>  because there are now more protons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Called a CATION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endParaRPr lang="en-US" sz="32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125000"/>
              </a:lnSpc>
            </a:pPr>
            <a:r>
              <a:rPr lang="en-US" sz="3000"/>
              <a:t>So if the Mg atom to the right </a:t>
            </a:r>
          </a:p>
          <a:p>
            <a:pPr eaLnBrk="1" hangingPunct="1">
              <a:lnSpc>
                <a:spcPct val="125000"/>
              </a:lnSpc>
              <a:buFont typeface="Wingdings 2" charset="2"/>
              <a:buNone/>
            </a:pPr>
            <a:r>
              <a:rPr lang="en-US" sz="3000"/>
              <a:t>loses 2 electrons, it becomes  Mg</a:t>
            </a:r>
            <a:r>
              <a:rPr lang="en-US" sz="3000" baseline="30000"/>
              <a:t>2+</a:t>
            </a:r>
            <a:endParaRPr lang="en-US" sz="3000"/>
          </a:p>
          <a:p>
            <a:pPr eaLnBrk="1" hangingPunct="1">
              <a:lnSpc>
                <a:spcPct val="125000"/>
              </a:lnSpc>
            </a:pPr>
            <a:endParaRPr lang="en-US" sz="30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>
                <a:solidFill>
                  <a:srgbClr val="BDB19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IONS</a:t>
            </a:r>
            <a: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/>
            </a:r>
            <a:br>
              <a:rPr lang="en-US" sz="3600">
                <a:solidFill>
                  <a:srgbClr val="063DE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</a:b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Helvetica" charset="0"/>
            </a:endParaRPr>
          </a:p>
        </p:txBody>
      </p:sp>
      <p:pic>
        <p:nvPicPr>
          <p:cNvPr id="4" name="03M07AN2.avi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70388" y="3276600"/>
            <a:ext cx="47736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90600"/>
            <a:ext cx="861060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sz="3400" u="sng">
                <a:effectLst>
                  <a:outerShdw blurRad="38100" dist="38100" dir="2700000" algn="tl">
                    <a:srgbClr val="DDDDDD"/>
                  </a:outerShdw>
                </a:effectLst>
              </a:rPr>
              <a:t>Adding</a:t>
            </a:r>
            <a:r>
              <a:rPr lang="en-US" sz="3400">
                <a:effectLst>
                  <a:outerShdw blurRad="38100" dist="38100" dir="2700000" algn="tl">
                    <a:srgbClr val="DDDDDD"/>
                  </a:outerShdw>
                </a:effectLst>
              </a:rPr>
              <a:t> an electron to an atom gives a </a:t>
            </a:r>
            <a:r>
              <a:rPr lang="en-US" sz="340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negative charge</a:t>
            </a:r>
            <a:r>
              <a:rPr lang="en-US" sz="3400">
                <a:effectLst>
                  <a:outerShdw blurRad="38100" dist="38100" dir="2700000" algn="tl">
                    <a:srgbClr val="DDDDDD"/>
                  </a:outerShdw>
                </a:effectLst>
              </a:rPr>
              <a:t> because there are now more electrons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r>
              <a:rPr lang="en-US" sz="320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Called an ANION</a:t>
            </a:r>
          </a:p>
          <a:p>
            <a:pPr lvl="1" indent="-273050" eaLnBrk="1" hangingPunct="1">
              <a:lnSpc>
                <a:spcPct val="125000"/>
              </a:lnSpc>
              <a:spcBef>
                <a:spcPts val="575"/>
              </a:spcBef>
            </a:pPr>
            <a:endParaRPr lang="en-US" sz="32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lnSpc>
                <a:spcPct val="125000"/>
              </a:lnSpc>
            </a:pPr>
            <a:r>
              <a:rPr lang="en-US" sz="3200"/>
              <a:t>So if the F atom to the right </a:t>
            </a:r>
          </a:p>
          <a:p>
            <a:pPr eaLnBrk="1" hangingPunct="1">
              <a:lnSpc>
                <a:spcPct val="125000"/>
              </a:lnSpc>
              <a:buFont typeface="Wingdings 2" charset="2"/>
              <a:buNone/>
            </a:pPr>
            <a:r>
              <a:rPr lang="en-US" sz="3200"/>
              <a:t>gains 1 electron, it becomes  F</a:t>
            </a:r>
            <a:r>
              <a:rPr lang="en-US" sz="3200" baseline="30000"/>
              <a:t>-</a:t>
            </a:r>
            <a:endParaRPr lang="en-US" sz="320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Ion 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marL="342900" indent="-342900" eaLnBrk="1" hangingPunct="1">
              <a:buFontTx/>
              <a:buNone/>
            </a:pPr>
            <a:endParaRPr lang="en-US" sz="2800"/>
          </a:p>
          <a:p>
            <a:pPr marL="342900" indent="-342900" eaLnBrk="1" hangingPunct="1">
              <a:buFontTx/>
              <a:buNone/>
            </a:pPr>
            <a:r>
              <a:rPr lang="en-US" sz="2800"/>
              <a:t>State the number of protons, neutrons, and electrons in each of these ions. </a:t>
            </a:r>
          </a:p>
          <a:p>
            <a:pPr marL="342900" indent="-342900" eaLnBrk="1" hangingPunct="1">
              <a:lnSpc>
                <a:spcPct val="110000"/>
              </a:lnSpc>
              <a:buFontTx/>
              <a:buNone/>
            </a:pPr>
            <a:r>
              <a:rPr lang="en-US" sz="2800" baseline="30000"/>
              <a:t>39</a:t>
            </a:r>
            <a:r>
              <a:rPr lang="en-US" sz="2800"/>
              <a:t> K</a:t>
            </a:r>
            <a:r>
              <a:rPr lang="en-US" sz="2800" baseline="30000"/>
              <a:t>+16</a:t>
            </a:r>
            <a:r>
              <a:rPr lang="en-US" sz="2800"/>
              <a:t>O </a:t>
            </a:r>
            <a:r>
              <a:rPr lang="en-US" sz="2800" baseline="30000"/>
              <a:t>-241</a:t>
            </a:r>
            <a:r>
              <a:rPr lang="en-US" sz="2800"/>
              <a:t>Ca </a:t>
            </a:r>
            <a:r>
              <a:rPr lang="en-US" sz="2800" baseline="30000"/>
              <a:t>+2</a:t>
            </a:r>
          </a:p>
          <a:p>
            <a:pPr marL="342900" indent="-342900" eaLnBrk="1" hangingPunct="1">
              <a:lnSpc>
                <a:spcPct val="70000"/>
              </a:lnSpc>
              <a:buFontTx/>
              <a:buNone/>
            </a:pPr>
            <a:r>
              <a:rPr lang="en-US" sz="2800" baseline="30000"/>
              <a:t>19			8                      	 	 20	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/>
              <a:t>#p</a:t>
            </a:r>
            <a:r>
              <a:rPr lang="en-US" sz="2800" baseline="30000"/>
              <a:t>+</a:t>
            </a:r>
            <a:r>
              <a:rPr lang="en-US" sz="2800"/>
              <a:t>   ______		______		_______     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/>
              <a:t>#n</a:t>
            </a:r>
            <a:r>
              <a:rPr lang="en-US" sz="2800" baseline="30000"/>
              <a:t>o</a:t>
            </a:r>
            <a:r>
              <a:rPr lang="en-US" sz="2800"/>
              <a:t>  ______			______		_______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r>
              <a:rPr lang="en-US" sz="2800"/>
              <a:t>#e</a:t>
            </a:r>
            <a:r>
              <a:rPr lang="en-US" sz="2800" baseline="30000"/>
              <a:t>-</a:t>
            </a:r>
            <a:r>
              <a:rPr lang="en-US" sz="2800"/>
              <a:t>   ______			______		_______</a:t>
            </a:r>
          </a:p>
          <a:p>
            <a:pPr marL="342900" indent="-342900" eaLnBrk="1" hangingPunct="1">
              <a:lnSpc>
                <a:spcPct val="130000"/>
              </a:lnSpc>
              <a:buFontTx/>
              <a:buNone/>
            </a:pPr>
            <a:endParaRPr lang="en-US" sz="2800">
              <a:solidFill>
                <a:schemeClr val="accent2"/>
              </a:solidFill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2764</TotalTime>
  <Words>311</Words>
  <Application>Microsoft Macintosh PowerPoint</Application>
  <PresentationFormat>On-screen Show (4:3)</PresentationFormat>
  <Paragraphs>60</Paragraphs>
  <Slides>10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Isotopes and Ions</vt:lpstr>
      <vt:lpstr>Isotopes</vt:lpstr>
      <vt:lpstr>Isotope Example</vt:lpstr>
      <vt:lpstr>Isotope Notation</vt:lpstr>
      <vt:lpstr>Isotope Example</vt:lpstr>
      <vt:lpstr>Ions</vt:lpstr>
      <vt:lpstr>IONS </vt:lpstr>
      <vt:lpstr>IONS </vt:lpstr>
      <vt:lpstr>Ion Practice</vt:lpstr>
      <vt:lpstr>Slide 10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Isotopes and Ions</dc:title>
  <dc:creator>KEVIN_SNEED</dc:creator>
  <cp:lastModifiedBy>Windows User</cp:lastModifiedBy>
  <cp:revision>74</cp:revision>
  <dcterms:created xsi:type="dcterms:W3CDTF">2015-01-22T01:06:29Z</dcterms:created>
  <dcterms:modified xsi:type="dcterms:W3CDTF">2015-09-15T01:29:36Z</dcterms:modified>
</cp:coreProperties>
</file>