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handoutMasterIdLst>
    <p:handoutMasterId r:id="rId32"/>
  </p:handoutMasterIdLst>
  <p:sldIdLst>
    <p:sldId id="256" r:id="rId2"/>
    <p:sldId id="258" r:id="rId3"/>
    <p:sldId id="259" r:id="rId4"/>
    <p:sldId id="293" r:id="rId5"/>
    <p:sldId id="294" r:id="rId6"/>
    <p:sldId id="303" r:id="rId7"/>
    <p:sldId id="261" r:id="rId8"/>
    <p:sldId id="271" r:id="rId9"/>
    <p:sldId id="279" r:id="rId10"/>
    <p:sldId id="266" r:id="rId11"/>
    <p:sldId id="267" r:id="rId12"/>
    <p:sldId id="281" r:id="rId13"/>
    <p:sldId id="295" r:id="rId14"/>
    <p:sldId id="296" r:id="rId15"/>
    <p:sldId id="297" r:id="rId16"/>
    <p:sldId id="283" r:id="rId17"/>
    <p:sldId id="298" r:id="rId18"/>
    <p:sldId id="285" r:id="rId19"/>
    <p:sldId id="302" r:id="rId20"/>
    <p:sldId id="284" r:id="rId21"/>
    <p:sldId id="299" r:id="rId22"/>
    <p:sldId id="301" r:id="rId23"/>
    <p:sldId id="286" r:id="rId24"/>
    <p:sldId id="300" r:id="rId25"/>
    <p:sldId id="304" r:id="rId26"/>
    <p:sldId id="287" r:id="rId27"/>
    <p:sldId id="288" r:id="rId28"/>
    <p:sldId id="289" r:id="rId29"/>
    <p:sldId id="291" r:id="rId30"/>
    <p:sldId id="292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000" kern="1200">
        <a:solidFill>
          <a:schemeClr val="tx1"/>
        </a:solidFill>
        <a:latin typeface="Verdan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000" kern="1200">
        <a:solidFill>
          <a:schemeClr val="tx1"/>
        </a:solidFill>
        <a:latin typeface="Verdan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000" kern="1200">
        <a:solidFill>
          <a:schemeClr val="tx1"/>
        </a:solidFill>
        <a:latin typeface="Verdan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000" kern="1200">
        <a:solidFill>
          <a:schemeClr val="tx1"/>
        </a:solidFill>
        <a:latin typeface="Verdan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000" kern="1200">
        <a:solidFill>
          <a:schemeClr val="tx1"/>
        </a:solidFill>
        <a:latin typeface="Verdana" charset="0"/>
        <a:ea typeface="+mn-ea"/>
        <a:cs typeface="+mn-cs"/>
      </a:defRPr>
    </a:lvl5pPr>
    <a:lvl6pPr marL="2286000" algn="l" defTabSz="457200" rtl="0" eaLnBrk="1" latinLnBrk="0" hangingPunct="1">
      <a:defRPr sz="5000" kern="1200">
        <a:solidFill>
          <a:schemeClr val="tx1"/>
        </a:solidFill>
        <a:latin typeface="Verdana" charset="0"/>
        <a:ea typeface="+mn-ea"/>
        <a:cs typeface="+mn-cs"/>
      </a:defRPr>
    </a:lvl6pPr>
    <a:lvl7pPr marL="2743200" algn="l" defTabSz="457200" rtl="0" eaLnBrk="1" latinLnBrk="0" hangingPunct="1">
      <a:defRPr sz="5000" kern="1200">
        <a:solidFill>
          <a:schemeClr val="tx1"/>
        </a:solidFill>
        <a:latin typeface="Verdana" charset="0"/>
        <a:ea typeface="+mn-ea"/>
        <a:cs typeface="+mn-cs"/>
      </a:defRPr>
    </a:lvl7pPr>
    <a:lvl8pPr marL="3200400" algn="l" defTabSz="457200" rtl="0" eaLnBrk="1" latinLnBrk="0" hangingPunct="1">
      <a:defRPr sz="5000" kern="1200">
        <a:solidFill>
          <a:schemeClr val="tx1"/>
        </a:solidFill>
        <a:latin typeface="Verdana" charset="0"/>
        <a:ea typeface="+mn-ea"/>
        <a:cs typeface="+mn-cs"/>
      </a:defRPr>
    </a:lvl8pPr>
    <a:lvl9pPr marL="3657600" algn="l" defTabSz="457200" rtl="0" eaLnBrk="1" latinLnBrk="0" hangingPunct="1">
      <a:defRPr sz="5000" kern="1200">
        <a:solidFill>
          <a:schemeClr val="tx1"/>
        </a:solidFill>
        <a:latin typeface="Verdan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BB8B719-08B6-DF44-80FE-DA9A35FD48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473F4-6879-B544-AA58-A3041DE03F7B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5BD8A-6C5B-3B46-A676-129D6F2B1D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79D4F-60D2-1845-AD5F-8EE929E8B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6527E-E5B1-8541-9725-71F96000DC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8A1CB5ED-646C-504F-93B4-5D60062FB2D2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F15F7-06E8-9645-9E9C-58273CC15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BDD95-055C-7342-93BE-3414AC660B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51279-F5CE-464D-A011-5B0D3353BC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A18AB-F98F-6044-823C-8A829B7D1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ACD01-82B5-114B-B343-B7C5693488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CC1604C4-553B-2C46-8E28-B69C79438A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charset="0"/>
              </a:defRPr>
            </a:lvl1pPr>
          </a:lstStyle>
          <a:p>
            <a:fld id="{0A79A26D-36C2-E84D-BC09-A0F9EA0CEE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49" r:id="rId2"/>
    <p:sldLayoutId id="2147484057" r:id="rId3"/>
    <p:sldLayoutId id="2147484050" r:id="rId4"/>
    <p:sldLayoutId id="2147484051" r:id="rId5"/>
    <p:sldLayoutId id="2147484052" r:id="rId6"/>
    <p:sldLayoutId id="2147484053" r:id="rId7"/>
    <p:sldLayoutId id="2147484058" r:id="rId8"/>
    <p:sldLayoutId id="2147484059" r:id="rId9"/>
    <p:sldLayoutId id="2147484054" r:id="rId10"/>
    <p:sldLayoutId id="2147484055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z="5000"/>
              <a:t>Electron Arrangement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/>
              <a:t>Lewis Dot Diagrams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447800"/>
            <a:ext cx="8077200" cy="1677988"/>
          </a:xfrm>
        </p:spPr>
        <p:txBody>
          <a:bodyPr/>
          <a:lstStyle/>
          <a:p>
            <a:pPr eaLnBrk="1" hangingPunct="1"/>
            <a:r>
              <a:rPr lang="en-US" sz="3200"/>
              <a:t>Uses the symbol of the element and dots to represent VALENCE electrons</a:t>
            </a:r>
          </a:p>
          <a:p>
            <a:pPr eaLnBrk="1" hangingPunct="1"/>
            <a:endParaRPr lang="en-US" sz="1200"/>
          </a:p>
          <a:p>
            <a:pPr eaLnBrk="1" hangingPunct="1">
              <a:lnSpc>
                <a:spcPct val="80000"/>
              </a:lnSpc>
            </a:pPr>
            <a:endParaRPr lang="en-US" sz="3200"/>
          </a:p>
          <a:p>
            <a:pPr eaLnBrk="1" hangingPunct="1"/>
            <a:endParaRPr lang="en-US" sz="320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743200"/>
            <a:ext cx="69627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/>
              <a:t>Lewis Dot: How To…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524000"/>
            <a:ext cx="88392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/>
              <a:t>Write the symbol of the element</a:t>
            </a:r>
          </a:p>
          <a:p>
            <a:pPr eaLnBrk="1" hangingPunct="1">
              <a:lnSpc>
                <a:spcPct val="80000"/>
              </a:lnSpc>
            </a:pPr>
            <a:r>
              <a:rPr lang="en-US" sz="3200"/>
              <a:t>Figure out how many valence electrons it has</a:t>
            </a:r>
          </a:p>
          <a:p>
            <a:pPr eaLnBrk="1" hangingPunct="1">
              <a:lnSpc>
                <a:spcPct val="80000"/>
              </a:lnSpc>
            </a:pPr>
            <a:r>
              <a:rPr lang="en-US" sz="3200"/>
              <a:t>Each side of the symbol can only hold 2 electrons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000"/>
              <a:t>1 dot = 1 electron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000"/>
              <a:t>Each side must get one electron before any side can get 2</a:t>
            </a:r>
          </a:p>
          <a:p>
            <a:pPr eaLnBrk="1" hangingPunct="1">
              <a:lnSpc>
                <a:spcPct val="90000"/>
              </a:lnSpc>
            </a:pPr>
            <a:r>
              <a:rPr lang="en-US" sz="3200"/>
              <a:t>Max Number = 8 dots for 8 electrons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/>
              <a:t>(You can’t have more than 8 electrons on the outside row)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614863"/>
            <a:ext cx="35814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/>
              <a:t>Electron Configuration and Orbital Diagram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z="5000"/>
              <a:t>Electron Arrangement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pPr eaLnBrk="1" hangingPunct="1"/>
            <a:r>
              <a:rPr lang="en-US" sz="5000"/>
              <a:t>Remember…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9138" y="2362200"/>
            <a:ext cx="46148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8534400" cy="50292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FF0000"/>
                </a:solidFill>
              </a:rPr>
              <a:t>Electrons must occupy the lowest energy level or orbital first</a:t>
            </a:r>
            <a:endParaRPr lang="en-US" sz="4400">
              <a:solidFill>
                <a:srgbClr val="FF0000"/>
              </a:solidFill>
            </a:endParaRPr>
          </a:p>
          <a:p>
            <a:pPr lvl="1" eaLnBrk="1" hangingPunct="1"/>
            <a:r>
              <a:rPr lang="en-US" sz="3000">
                <a:solidFill>
                  <a:srgbClr val="FF0000"/>
                </a:solidFill>
              </a:rPr>
              <a:t>1</a:t>
            </a:r>
            <a:r>
              <a:rPr lang="en-US" sz="3000" baseline="30000">
                <a:solidFill>
                  <a:srgbClr val="FF0000"/>
                </a:solidFill>
              </a:rPr>
              <a:t>st</a:t>
            </a:r>
            <a:r>
              <a:rPr lang="en-US" sz="3000">
                <a:solidFill>
                  <a:srgbClr val="FF0000"/>
                </a:solidFill>
              </a:rPr>
              <a:t> Level = 2 electrons</a:t>
            </a:r>
          </a:p>
          <a:p>
            <a:pPr lvl="1" eaLnBrk="1" hangingPunct="1"/>
            <a:r>
              <a:rPr lang="en-US" sz="3000">
                <a:solidFill>
                  <a:srgbClr val="FF0000"/>
                </a:solidFill>
              </a:rPr>
              <a:t>2</a:t>
            </a:r>
            <a:r>
              <a:rPr lang="en-US" sz="3000" baseline="30000">
                <a:solidFill>
                  <a:srgbClr val="FF0000"/>
                </a:solidFill>
              </a:rPr>
              <a:t>nd</a:t>
            </a:r>
            <a:r>
              <a:rPr lang="en-US" sz="3000">
                <a:solidFill>
                  <a:srgbClr val="FF0000"/>
                </a:solidFill>
              </a:rPr>
              <a:t> = 8 e-</a:t>
            </a:r>
          </a:p>
          <a:p>
            <a:pPr lvl="1" eaLnBrk="1" hangingPunct="1"/>
            <a:r>
              <a:rPr lang="en-US" sz="3000">
                <a:solidFill>
                  <a:srgbClr val="FF0000"/>
                </a:solidFill>
              </a:rPr>
              <a:t>3</a:t>
            </a:r>
            <a:r>
              <a:rPr lang="en-US" sz="3000" baseline="30000">
                <a:solidFill>
                  <a:srgbClr val="FF0000"/>
                </a:solidFill>
              </a:rPr>
              <a:t>rd</a:t>
            </a:r>
            <a:r>
              <a:rPr lang="en-US" sz="3000">
                <a:solidFill>
                  <a:srgbClr val="FF0000"/>
                </a:solidFill>
              </a:rPr>
              <a:t> = 18 e-</a:t>
            </a:r>
          </a:p>
          <a:p>
            <a:pPr lvl="1" eaLnBrk="1" hangingPunct="1"/>
            <a:r>
              <a:rPr lang="en-US" sz="3000">
                <a:solidFill>
                  <a:srgbClr val="FF0000"/>
                </a:solidFill>
              </a:rPr>
              <a:t>4</a:t>
            </a:r>
            <a:r>
              <a:rPr lang="en-US" sz="3000" baseline="30000">
                <a:solidFill>
                  <a:srgbClr val="FF0000"/>
                </a:solidFill>
              </a:rPr>
              <a:t>th</a:t>
            </a:r>
            <a:r>
              <a:rPr lang="en-US" sz="3000">
                <a:solidFill>
                  <a:srgbClr val="FF0000"/>
                </a:solidFill>
              </a:rPr>
              <a:t> = 32 e-</a:t>
            </a:r>
          </a:p>
          <a:p>
            <a:pPr lvl="1" eaLnBrk="1" hangingPunct="1"/>
            <a:endParaRPr lang="en-US" sz="3000"/>
          </a:p>
          <a:p>
            <a:pPr lvl="1" eaLnBrk="1" hangingPunct="1"/>
            <a:endParaRPr lang="en-US" sz="3000"/>
          </a:p>
          <a:p>
            <a:pPr eaLnBrk="1" hangingPunct="1"/>
            <a:endParaRPr lang="en-US" sz="3200"/>
          </a:p>
          <a:p>
            <a:pPr eaLnBrk="1" hangingPunct="1"/>
            <a:endParaRPr lang="en-US" sz="3200"/>
          </a:p>
          <a:p>
            <a:pPr eaLnBrk="1" hangingPunct="1">
              <a:buFont typeface="Wingdings 2" charset="2"/>
              <a:buNone/>
            </a:pPr>
            <a:endParaRPr lang="en-US" sz="3200"/>
          </a:p>
          <a:p>
            <a:pPr eaLnBrk="1" hangingPunct="1"/>
            <a:endParaRPr lang="en-US" sz="440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pPr eaLnBrk="1" hangingPunct="1"/>
            <a:r>
              <a:rPr lang="en-US" sz="5000"/>
              <a:t>But what is an orbital?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0"/>
            <a:ext cx="1828800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8839200" cy="50292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FF0000"/>
                </a:solidFill>
              </a:rPr>
              <a:t>Suppose you had a single hydrogen atom</a:t>
            </a:r>
          </a:p>
          <a:p>
            <a:pPr lvl="1" eaLnBrk="1" hangingPunct="1"/>
            <a:r>
              <a:rPr lang="en-US" sz="3000">
                <a:solidFill>
                  <a:srgbClr val="FF0000"/>
                </a:solidFill>
              </a:rPr>
              <a:t>You plot where the electron is at any given time</a:t>
            </a:r>
          </a:p>
          <a:p>
            <a:pPr lvl="1" eaLnBrk="1" hangingPunct="1"/>
            <a:r>
              <a:rPr lang="en-US" sz="3000">
                <a:solidFill>
                  <a:srgbClr val="FF0000"/>
                </a:solidFill>
              </a:rPr>
              <a:t>2 seconds later, you again plot where the electron is</a:t>
            </a:r>
          </a:p>
          <a:p>
            <a:pPr lvl="2" eaLnBrk="1" hangingPunct="1"/>
            <a:r>
              <a:rPr lang="en-US" sz="2400">
                <a:solidFill>
                  <a:srgbClr val="FF0000"/>
                </a:solidFill>
              </a:rPr>
              <a:t>You never know the path that the electron took to get from A to B</a:t>
            </a:r>
          </a:p>
          <a:p>
            <a:pPr lvl="1" eaLnBrk="1" hangingPunct="1"/>
            <a:r>
              <a:rPr lang="en-US" sz="3000">
                <a:solidFill>
                  <a:srgbClr val="FF0000"/>
                </a:solidFill>
              </a:rPr>
              <a:t>You continue doing this every 2 seconds for an hour</a:t>
            </a:r>
          </a:p>
          <a:p>
            <a:pPr lvl="2" eaLnBrk="1" hangingPunct="1"/>
            <a:r>
              <a:rPr lang="en-US" sz="2600">
                <a:solidFill>
                  <a:srgbClr val="FF0000"/>
                </a:solidFill>
              </a:rPr>
              <a:t>If after that hour, you graphed each of these plotted points, you would have a picture that looks like the one above.</a:t>
            </a:r>
          </a:p>
          <a:p>
            <a:pPr lvl="2" eaLnBrk="1" hangingPunct="1"/>
            <a:endParaRPr lang="en-US" sz="2600">
              <a:solidFill>
                <a:srgbClr val="FF0000"/>
              </a:solidFill>
            </a:endParaRPr>
          </a:p>
          <a:p>
            <a:pPr eaLnBrk="1" hangingPunct="1"/>
            <a:r>
              <a:rPr lang="en-US" sz="2800">
                <a:solidFill>
                  <a:srgbClr val="FF0000"/>
                </a:solidFill>
              </a:rPr>
              <a:t>An </a:t>
            </a:r>
            <a:r>
              <a:rPr lang="en-US" sz="2800" b="1" u="sng">
                <a:solidFill>
                  <a:srgbClr val="FF0000"/>
                </a:solidFill>
              </a:rPr>
              <a:t>orbital</a:t>
            </a:r>
            <a:r>
              <a:rPr lang="en-US" sz="2800">
                <a:solidFill>
                  <a:srgbClr val="FF0000"/>
                </a:solidFill>
              </a:rPr>
              <a:t> basically means that the electron can be assumed to be found within that general location 99% of the time</a:t>
            </a:r>
          </a:p>
          <a:p>
            <a:pPr lvl="1" eaLnBrk="1" hangingPunct="1"/>
            <a:r>
              <a:rPr lang="en-US" sz="2800">
                <a:solidFill>
                  <a:srgbClr val="FF0000"/>
                </a:solidFill>
              </a:rPr>
              <a:t>Notice that it is not a specific ORBIT, but instead an ORBITAL</a:t>
            </a:r>
          </a:p>
          <a:p>
            <a:pPr eaLnBrk="1" hangingPunct="1"/>
            <a:endParaRPr lang="en-US" sz="3200"/>
          </a:p>
          <a:p>
            <a:pPr eaLnBrk="1" hangingPunct="1">
              <a:buFont typeface="Wingdings 2" charset="2"/>
              <a:buNone/>
            </a:pPr>
            <a:endParaRPr lang="en-US" sz="3200"/>
          </a:p>
          <a:p>
            <a:pPr eaLnBrk="1" hangingPunct="1"/>
            <a:endParaRPr lang="en-US" sz="440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pPr eaLnBrk="1" hangingPunct="1"/>
            <a:r>
              <a:rPr lang="en-US" sz="5000"/>
              <a:t>But what is an orbital?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447800"/>
            <a:ext cx="8839200" cy="51816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FF0000"/>
                </a:solidFill>
              </a:rPr>
              <a:t>The same basic idea occurs for the second orbital (or ring of electrons) that will form around the nucleus.</a:t>
            </a:r>
          </a:p>
          <a:p>
            <a:pPr lvl="1" eaLnBrk="1" hangingPunct="1"/>
            <a:r>
              <a:rPr lang="en-US" sz="3000">
                <a:solidFill>
                  <a:srgbClr val="FF0000"/>
                </a:solidFill>
              </a:rPr>
              <a:t>Notice the gap between the two orbitals</a:t>
            </a:r>
          </a:p>
          <a:p>
            <a:pPr eaLnBrk="1" hangingPunct="1"/>
            <a:endParaRPr lang="en-US" sz="3200">
              <a:solidFill>
                <a:srgbClr val="FF0000"/>
              </a:solidFill>
            </a:endParaRPr>
          </a:p>
          <a:p>
            <a:pPr eaLnBrk="1" hangingPunct="1"/>
            <a:r>
              <a:rPr lang="en-US" sz="3200"/>
              <a:t>An </a:t>
            </a:r>
            <a:r>
              <a:rPr lang="en-US" sz="3200" b="1"/>
              <a:t>Orbital</a:t>
            </a:r>
            <a:r>
              <a:rPr lang="en-US" sz="3200"/>
              <a:t> is the general region </a:t>
            </a:r>
          </a:p>
          <a:p>
            <a:pPr eaLnBrk="1" hangingPunct="1">
              <a:buFont typeface="Wingdings 2" charset="2"/>
              <a:buNone/>
            </a:pPr>
            <a:r>
              <a:rPr lang="en-US" sz="3200"/>
              <a:t>where an electron is very likely</a:t>
            </a:r>
          </a:p>
          <a:p>
            <a:pPr eaLnBrk="1" hangingPunct="1">
              <a:buFont typeface="Wingdings 2" charset="2"/>
              <a:buNone/>
            </a:pPr>
            <a:r>
              <a:rPr lang="en-US" sz="3200"/>
              <a:t>to be found.</a:t>
            </a:r>
          </a:p>
          <a:p>
            <a:pPr lvl="1" eaLnBrk="1" hangingPunct="1"/>
            <a:r>
              <a:rPr lang="en-US" sz="3000"/>
              <a:t>Electrons DO NOT orbit</a:t>
            </a:r>
          </a:p>
          <a:p>
            <a:pPr lvl="1" eaLnBrk="1" hangingPunct="1"/>
            <a:r>
              <a:rPr lang="en-US" sz="3000"/>
              <a:t>An orbit is a predictable elliptical </a:t>
            </a:r>
          </a:p>
          <a:p>
            <a:pPr lvl="1" eaLnBrk="1" hangingPunct="1">
              <a:buFont typeface="Wingdings 2" charset="2"/>
              <a:buNone/>
            </a:pPr>
            <a:r>
              <a:rPr lang="en-US" sz="3000"/>
              <a:t>		path that an object follows</a:t>
            </a:r>
          </a:p>
          <a:p>
            <a:pPr eaLnBrk="1" hangingPunct="1">
              <a:buFont typeface="Wingdings 2" charset="2"/>
              <a:buNone/>
            </a:pPr>
            <a:endParaRPr lang="en-US" sz="3200">
              <a:solidFill>
                <a:srgbClr val="FF0000"/>
              </a:solidFill>
            </a:endParaRPr>
          </a:p>
          <a:p>
            <a:pPr eaLnBrk="1" hangingPunct="1"/>
            <a:endParaRPr lang="en-US" sz="3200"/>
          </a:p>
          <a:p>
            <a:pPr eaLnBrk="1" hangingPunct="1">
              <a:buFont typeface="Wingdings 2" charset="2"/>
              <a:buNone/>
            </a:pPr>
            <a:endParaRPr lang="en-US" sz="3200"/>
          </a:p>
          <a:p>
            <a:pPr eaLnBrk="1" hangingPunct="1"/>
            <a:endParaRPr lang="en-US" sz="440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7413" y="3087688"/>
            <a:ext cx="3176587" cy="377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868362"/>
          </a:xfrm>
        </p:spPr>
        <p:txBody>
          <a:bodyPr/>
          <a:lstStyle/>
          <a:p>
            <a:pPr eaLnBrk="1" hangingPunct="1"/>
            <a:r>
              <a:rPr lang="en-US" sz="5000"/>
              <a:t>Electron Configuration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19200"/>
            <a:ext cx="8458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>
                <a:solidFill>
                  <a:srgbClr val="0070C0"/>
                </a:solidFill>
              </a:rPr>
              <a:t>The purpose of the Electron Configuration is to identify basically where each of the electrons are located around an atom</a:t>
            </a:r>
          </a:p>
          <a:p>
            <a:pPr eaLnBrk="1" hangingPunct="1">
              <a:lnSpc>
                <a:spcPct val="90000"/>
              </a:lnSpc>
            </a:pPr>
            <a:r>
              <a:rPr lang="en-US" sz="3600"/>
              <a:t>Each energy level (2, 8, 18, 32) contains the different sub-orbitals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400"/>
              <a:t>There are 4 types of sub-orbitals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000"/>
              <a:t>S, P, D, F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3000"/>
              <a:t>S (holds 2 e-) </a:t>
            </a:r>
            <a:r>
              <a:rPr lang="en-US" sz="3000">
                <a:solidFill>
                  <a:srgbClr val="FF0000"/>
                </a:solidFill>
              </a:rPr>
              <a:t>	D (holds 10 e-)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3000"/>
              <a:t>P (holds 6 e-) </a:t>
            </a:r>
            <a:r>
              <a:rPr lang="en-US" sz="3000">
                <a:solidFill>
                  <a:srgbClr val="FF0000"/>
                </a:solidFill>
              </a:rPr>
              <a:t>	F (holds 14 e-)</a:t>
            </a:r>
          </a:p>
          <a:p>
            <a:pPr lvl="1" eaLnBrk="1" hangingPunct="1">
              <a:lnSpc>
                <a:spcPct val="90000"/>
              </a:lnSpc>
            </a:pPr>
            <a:endParaRPr lang="en-US" sz="3400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en-US" sz="3400"/>
          </a:p>
          <a:p>
            <a:pPr eaLnBrk="1" hangingPunct="1">
              <a:lnSpc>
                <a:spcPct val="90000"/>
              </a:lnSpc>
            </a:pPr>
            <a:endParaRPr lang="en-US" sz="360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/>
              <a:t>Electron Energy Levels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2175" y="3505200"/>
            <a:ext cx="57118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95400"/>
            <a:ext cx="8915400" cy="5105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3400">
                <a:solidFill>
                  <a:srgbClr val="FF0000"/>
                </a:solidFill>
              </a:rPr>
              <a:t>Each type of suborbital has a different shape and gets slightly more complicated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en-US" sz="340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400">
                <a:solidFill>
                  <a:srgbClr val="FF0000"/>
                </a:solidFill>
              </a:rPr>
              <a:t>The reason for these shapes is to get as many electrons as possible, as close to the nucleus as possible, while keeping the 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sz="3400">
                <a:solidFill>
                  <a:srgbClr val="FF0000"/>
                </a:solidFill>
              </a:rPr>
              <a:t>electrons separated 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sz="3400">
                <a:solidFill>
                  <a:srgbClr val="FF0000"/>
                </a:solidFill>
              </a:rPr>
              <a:t>from each other</a:t>
            </a:r>
          </a:p>
          <a:p>
            <a:pPr lvl="1" eaLnBrk="1" hangingPunct="1">
              <a:lnSpc>
                <a:spcPct val="90000"/>
              </a:lnSpc>
            </a:pPr>
            <a:endParaRPr lang="en-US" sz="3400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en-US" sz="3400"/>
          </a:p>
          <a:p>
            <a:pPr eaLnBrk="1" hangingPunct="1">
              <a:lnSpc>
                <a:spcPct val="90000"/>
              </a:lnSpc>
            </a:pPr>
            <a:endParaRPr lang="en-US" sz="360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eaLnBrk="1" hangingPunct="1"/>
            <a:r>
              <a:rPr lang="en-US" sz="5000"/>
              <a:t>Electron Configuration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81200"/>
            <a:ext cx="8915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3200" b="1"/>
          </a:p>
          <a:p>
            <a:pPr eaLnBrk="1" hangingPunct="1">
              <a:lnSpc>
                <a:spcPct val="90000"/>
              </a:lnSpc>
            </a:pPr>
            <a:endParaRPr lang="en-US" sz="3200"/>
          </a:p>
          <a:p>
            <a:pPr eaLnBrk="1" hangingPunct="1">
              <a:lnSpc>
                <a:spcPct val="90000"/>
              </a:lnSpc>
            </a:pPr>
            <a:endParaRPr lang="en-US" sz="3200"/>
          </a:p>
          <a:p>
            <a:pPr eaLnBrk="1" hangingPunct="1">
              <a:lnSpc>
                <a:spcPct val="90000"/>
              </a:lnSpc>
            </a:pPr>
            <a:endParaRPr lang="en-US" sz="3200"/>
          </a:p>
          <a:p>
            <a:pPr eaLnBrk="1" hangingPunct="1">
              <a:lnSpc>
                <a:spcPct val="90000"/>
              </a:lnSpc>
            </a:pPr>
            <a:r>
              <a:rPr lang="en-US" sz="3200"/>
              <a:t>So the purpose is to tell me how many electrons are in each orbital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871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eaLnBrk="1" hangingPunct="1"/>
            <a:r>
              <a:rPr lang="en-US" sz="5000"/>
              <a:t>Electron Configuration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143000"/>
            <a:ext cx="8915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3200" b="1"/>
          </a:p>
          <a:p>
            <a:pPr eaLnBrk="1" hangingPunct="1">
              <a:lnSpc>
                <a:spcPct val="90000"/>
              </a:lnSpc>
            </a:pPr>
            <a:r>
              <a:rPr lang="en-US" sz="3200"/>
              <a:t>So the purpose is to tell me how many electrons are in each orbital</a:t>
            </a:r>
          </a:p>
          <a:p>
            <a:pPr eaLnBrk="1" hangingPunct="1">
              <a:lnSpc>
                <a:spcPct val="90000"/>
              </a:lnSpc>
              <a:buFont typeface="Wingdings 2" charset="2"/>
              <a:buNone/>
            </a:pPr>
            <a:endParaRPr lang="en-US" sz="3200"/>
          </a:p>
          <a:p>
            <a:pPr eaLnBrk="1" hangingPunct="1">
              <a:lnSpc>
                <a:spcPct val="90000"/>
              </a:lnSpc>
            </a:pPr>
            <a:r>
              <a:rPr lang="en-US" sz="3200" b="1"/>
              <a:t>So for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/>
              <a:t>H = 1s</a:t>
            </a:r>
            <a:r>
              <a:rPr lang="en-US" sz="3000" baseline="30000"/>
              <a:t>1		</a:t>
            </a:r>
            <a:r>
              <a:rPr lang="en-US" sz="3000" baseline="30000">
                <a:solidFill>
                  <a:srgbClr val="FF0000"/>
                </a:solidFill>
              </a:rPr>
              <a:t>(has 1 electron in the 1s orbital)</a:t>
            </a:r>
            <a:endParaRPr lang="en-US" sz="300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3000"/>
              <a:t>He = 1s</a:t>
            </a:r>
            <a:r>
              <a:rPr lang="en-US" sz="3000" baseline="30000"/>
              <a:t>2		</a:t>
            </a:r>
            <a:r>
              <a:rPr lang="en-US" sz="3000" baseline="30000">
                <a:solidFill>
                  <a:srgbClr val="FF0000"/>
                </a:solidFill>
              </a:rPr>
              <a:t> (has 2 electrons in the 1s orbital) </a:t>
            </a:r>
            <a:endParaRPr lang="en-US" sz="3000"/>
          </a:p>
          <a:p>
            <a:pPr lvl="1" eaLnBrk="1" hangingPunct="1">
              <a:lnSpc>
                <a:spcPct val="90000"/>
              </a:lnSpc>
            </a:pPr>
            <a:r>
              <a:rPr lang="en-US" sz="3000"/>
              <a:t>Li = 1s</a:t>
            </a:r>
            <a:r>
              <a:rPr lang="en-US" sz="3000" baseline="30000"/>
              <a:t>2 </a:t>
            </a:r>
            <a:r>
              <a:rPr lang="en-US" sz="3000"/>
              <a:t>2s</a:t>
            </a:r>
            <a:r>
              <a:rPr lang="en-US" sz="3000" baseline="30000"/>
              <a:t>1	</a:t>
            </a:r>
            <a:r>
              <a:rPr lang="en-US" sz="3000" baseline="30000">
                <a:solidFill>
                  <a:srgbClr val="FF0000"/>
                </a:solidFill>
              </a:rPr>
              <a:t>(has 2 electrons in the 1s orbital and 1 electron in the 2s orbital)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/>
              <a:t>B = 1s</a:t>
            </a:r>
            <a:r>
              <a:rPr lang="en-US" sz="3000" baseline="30000"/>
              <a:t>2 </a:t>
            </a:r>
            <a:r>
              <a:rPr lang="en-US" sz="3000"/>
              <a:t>2s</a:t>
            </a:r>
            <a:r>
              <a:rPr lang="en-US" sz="3000" baseline="30000"/>
              <a:t>2 </a:t>
            </a:r>
            <a:r>
              <a:rPr lang="en-US" sz="3000"/>
              <a:t>2p</a:t>
            </a:r>
            <a:r>
              <a:rPr lang="en-US" sz="3000" baseline="30000"/>
              <a:t>1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/>
              <a:t>All the way up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/>
              <a:t>Ar = 1s</a:t>
            </a:r>
            <a:r>
              <a:rPr lang="en-US" sz="3000" baseline="30000"/>
              <a:t>2 </a:t>
            </a:r>
            <a:r>
              <a:rPr lang="en-US" sz="3000"/>
              <a:t>2s</a:t>
            </a:r>
            <a:r>
              <a:rPr lang="en-US" sz="3000" baseline="30000"/>
              <a:t>2 </a:t>
            </a:r>
            <a:r>
              <a:rPr lang="en-US" sz="3000"/>
              <a:t>2p</a:t>
            </a:r>
            <a:r>
              <a:rPr lang="en-US" sz="3000" baseline="30000"/>
              <a:t>6 </a:t>
            </a:r>
            <a:r>
              <a:rPr lang="en-US" sz="3000"/>
              <a:t>3s</a:t>
            </a:r>
            <a:r>
              <a:rPr lang="en-US" sz="3000" baseline="30000"/>
              <a:t>2 </a:t>
            </a:r>
            <a:r>
              <a:rPr lang="en-US" sz="3000"/>
              <a:t>3p</a:t>
            </a:r>
            <a:r>
              <a:rPr lang="en-US" sz="3000" baseline="30000"/>
              <a:t>6</a:t>
            </a:r>
            <a:endParaRPr lang="en-US" sz="300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/>
              <a:t>Energy Levels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827213"/>
            <a:ext cx="5486400" cy="5030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/>
              <a:t>Electrons that are closer to nucleus have lower energy</a:t>
            </a:r>
          </a:p>
          <a:p>
            <a:pPr eaLnBrk="1" hangingPunct="1">
              <a:lnSpc>
                <a:spcPct val="90000"/>
              </a:lnSpc>
            </a:pPr>
            <a:r>
              <a:rPr lang="en-US" sz="3200"/>
              <a:t>Further away = Higher energy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>
                <a:solidFill>
                  <a:srgbClr val="FF0000"/>
                </a:solidFill>
              </a:rPr>
              <a:t>So the further away from the nucleus an electron is, the more energy it has</a:t>
            </a:r>
          </a:p>
          <a:p>
            <a:pPr eaLnBrk="1" hangingPunct="1">
              <a:lnSpc>
                <a:spcPct val="90000"/>
              </a:lnSpc>
              <a:buFont typeface="Wingdings 2" charset="2"/>
              <a:buNone/>
            </a:pPr>
            <a:endParaRPr lang="en-US" sz="3200"/>
          </a:p>
          <a:p>
            <a:pPr eaLnBrk="1" hangingPunct="1">
              <a:lnSpc>
                <a:spcPct val="90000"/>
              </a:lnSpc>
            </a:pPr>
            <a:r>
              <a:rPr lang="en-US" sz="3200"/>
              <a:t>The electron cloud is organized into shells.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/>
              <a:t>Each shell has a max. number of electrons it can hold</a:t>
            </a:r>
          </a:p>
        </p:txBody>
      </p:sp>
      <p:pic>
        <p:nvPicPr>
          <p:cNvPr id="7172" name="Picture 5" descr="http://www.sciencewithmrmilstid.com/media/at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2175" y="1676400"/>
            <a:ext cx="317182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sz="5000"/>
              <a:t>Orbitals and the Periodic Table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8458200" cy="4800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sz="3400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en-US" sz="3400"/>
          </a:p>
          <a:p>
            <a:pPr eaLnBrk="1" hangingPunct="1">
              <a:lnSpc>
                <a:spcPct val="90000"/>
              </a:lnSpc>
            </a:pPr>
            <a:endParaRPr lang="en-US" sz="360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/>
          <a:srcRect t="18506"/>
          <a:stretch>
            <a:fillRect/>
          </a:stretch>
        </p:blipFill>
        <p:spPr bwMode="auto">
          <a:xfrm>
            <a:off x="152400" y="1597025"/>
            <a:ext cx="89916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1447800"/>
            <a:ext cx="8839200" cy="3733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1219200" y="1600200"/>
            <a:ext cx="548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This is the part you have to know!!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/>
          <a:lstStyle/>
          <a:p>
            <a:r>
              <a:rPr lang="en-US"/>
              <a:t>Electron Energy Levels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686800" cy="1143000"/>
          </a:xfrm>
        </p:spPr>
        <p:txBody>
          <a:bodyPr/>
          <a:lstStyle/>
          <a:p>
            <a:r>
              <a:rPr lang="en-US"/>
              <a:t>The first Trick….The periodic table itself….</a:t>
            </a:r>
          </a:p>
          <a:p>
            <a:pPr lvl="1"/>
            <a:r>
              <a:rPr lang="en-US" sz="2800"/>
              <a:t>This shows the </a:t>
            </a:r>
            <a:r>
              <a:rPr lang="en-US" sz="2800" b="1"/>
              <a:t>ENERGY LEVEL </a:t>
            </a:r>
            <a:r>
              <a:rPr lang="en-US" sz="2800"/>
              <a:t>and </a:t>
            </a:r>
            <a:r>
              <a:rPr lang="en-US" sz="2800" b="1"/>
              <a:t>TYPE OF ORBITAL </a:t>
            </a:r>
          </a:p>
        </p:txBody>
      </p:sp>
      <p:pic>
        <p:nvPicPr>
          <p:cNvPr id="26628" name="Picture 6" descr="http://img.docstoccdn.com/thumb/orig/47373332.png"/>
          <p:cNvPicPr>
            <a:picLocks noChangeAspect="1" noChangeArrowheads="1"/>
          </p:cNvPicPr>
          <p:nvPr/>
        </p:nvPicPr>
        <p:blipFill>
          <a:blip r:embed="rId2"/>
          <a:srcRect t="18822" b="9412"/>
          <a:stretch>
            <a:fillRect/>
          </a:stretch>
        </p:blipFill>
        <p:spPr bwMode="auto">
          <a:xfrm>
            <a:off x="0" y="1905000"/>
            <a:ext cx="89312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639762"/>
          </a:xfrm>
        </p:spPr>
        <p:txBody>
          <a:bodyPr/>
          <a:lstStyle/>
          <a:p>
            <a:r>
              <a:rPr lang="en-US"/>
              <a:t>Electron Energy Levels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914400"/>
            <a:ext cx="8534400" cy="5105400"/>
          </a:xfrm>
        </p:spPr>
        <p:txBody>
          <a:bodyPr/>
          <a:lstStyle/>
          <a:p>
            <a:r>
              <a:rPr lang="en-US" sz="2800"/>
              <a:t>This shows the </a:t>
            </a:r>
            <a:r>
              <a:rPr lang="en-US" sz="2800" b="1"/>
              <a:t>ENERGY LEVEL </a:t>
            </a:r>
            <a:r>
              <a:rPr lang="en-US" sz="2800"/>
              <a:t>and </a:t>
            </a:r>
            <a:r>
              <a:rPr lang="en-US" sz="2800" b="1"/>
              <a:t>TYPE OF ORBITAL </a:t>
            </a:r>
          </a:p>
          <a:p>
            <a:pPr lvl="1"/>
            <a:r>
              <a:rPr lang="en-US"/>
              <a:t>AND the </a:t>
            </a:r>
            <a:r>
              <a:rPr lang="en-US" b="1"/>
              <a:t>NUMBER OF ELECTRONS </a:t>
            </a:r>
            <a:r>
              <a:rPr lang="en-US"/>
              <a:t>in that type of orbital at that energy level</a:t>
            </a:r>
          </a:p>
        </p:txBody>
      </p:sp>
      <p:pic>
        <p:nvPicPr>
          <p:cNvPr id="27652" name="Picture 2" descr="http://electronconfiguration.info/Images/periodic-table-electron-config-term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2013"/>
            <a:ext cx="868680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/>
              <a:t>Electron Energy Levels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185988"/>
            <a:ext cx="5257800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/>
              <a:t>Or a second trick that you will learn in chemistry…</a:t>
            </a:r>
            <a:endParaRPr lang="en-US" sz="320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868362"/>
          </a:xfrm>
        </p:spPr>
        <p:txBody>
          <a:bodyPr/>
          <a:lstStyle/>
          <a:p>
            <a:pPr eaLnBrk="1" hangingPunct="1"/>
            <a:r>
              <a:rPr lang="en-US" sz="5000"/>
              <a:t>Electron Energy Levels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19200"/>
            <a:ext cx="8458200" cy="5181600"/>
          </a:xfrm>
        </p:spPr>
        <p:txBody>
          <a:bodyPr/>
          <a:lstStyle/>
          <a:p>
            <a:r>
              <a:rPr lang="en-US" sz="3600"/>
              <a:t>Or a third Trick….The energy level table</a:t>
            </a:r>
          </a:p>
          <a:p>
            <a:pPr lvl="1"/>
            <a:r>
              <a:rPr lang="en-US" sz="3400"/>
              <a:t>(PS: This is given to you on your test)</a:t>
            </a:r>
          </a:p>
          <a:p>
            <a:pPr eaLnBrk="1" hangingPunct="1">
              <a:lnSpc>
                <a:spcPct val="90000"/>
              </a:lnSpc>
            </a:pPr>
            <a:endParaRPr lang="en-US" sz="3600"/>
          </a:p>
          <a:p>
            <a:pPr lvl="1" eaLnBrk="1" hangingPunct="1">
              <a:lnSpc>
                <a:spcPct val="90000"/>
              </a:lnSpc>
            </a:pPr>
            <a:endParaRPr lang="en-US" sz="3400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en-US" sz="3400"/>
          </a:p>
          <a:p>
            <a:pPr eaLnBrk="1" hangingPunct="1">
              <a:lnSpc>
                <a:spcPct val="90000"/>
              </a:lnSpc>
            </a:pPr>
            <a:endParaRPr lang="en-US" sz="360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413000"/>
            <a:ext cx="8001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6292850" y="3452813"/>
            <a:ext cx="4763" cy="0"/>
          </a:xfrm>
          <a:custGeom>
            <a:avLst/>
            <a:gdLst/>
            <a:ahLst/>
            <a:cxnLst/>
            <a:rect l="0" t="0" r="0" b="0"/>
            <a:pathLst>
              <a:path w="4592" h="1">
                <a:moveTo>
                  <a:pt x="0" y="0"/>
                </a:moveTo>
                <a:lnTo>
                  <a:pt x="4591" y="0"/>
                </a:lnTo>
                <a:close/>
              </a:path>
            </a:pathLst>
          </a:custGeom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051675" y="3421063"/>
            <a:ext cx="4763" cy="0"/>
          </a:xfrm>
          <a:custGeom>
            <a:avLst/>
            <a:gdLst/>
            <a:ahLst/>
            <a:cxnLst/>
            <a:rect l="0" t="0" r="0" b="0"/>
            <a:pathLst>
              <a:path w="4592" h="1">
                <a:moveTo>
                  <a:pt x="0" y="0"/>
                </a:moveTo>
                <a:lnTo>
                  <a:pt x="4591" y="0"/>
                </a:lnTo>
                <a:close/>
              </a:path>
            </a:pathLst>
          </a:custGeom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868362"/>
          </a:xfrm>
        </p:spPr>
        <p:txBody>
          <a:bodyPr/>
          <a:lstStyle/>
          <a:p>
            <a:pPr eaLnBrk="1" hangingPunct="1"/>
            <a:r>
              <a:rPr lang="en-US" sz="5000"/>
              <a:t>Electron Energy Levels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19200"/>
            <a:ext cx="8458200" cy="5181600"/>
          </a:xfrm>
        </p:spPr>
        <p:txBody>
          <a:bodyPr/>
          <a:lstStyle/>
          <a:p>
            <a:r>
              <a:rPr lang="en-US" sz="3600" dirty="0" smtClean="0"/>
              <a:t>h</a:t>
            </a:r>
            <a:endParaRPr lang="en-US" sz="3400" dirty="0"/>
          </a:p>
          <a:p>
            <a:pPr eaLnBrk="1" hangingPunct="1">
              <a:lnSpc>
                <a:spcPct val="90000"/>
              </a:lnSpc>
            </a:pPr>
            <a:endParaRPr lang="en-US" sz="3600" dirty="0"/>
          </a:p>
          <a:p>
            <a:pPr lvl="1" eaLnBrk="1" hangingPunct="1">
              <a:lnSpc>
                <a:spcPct val="90000"/>
              </a:lnSpc>
            </a:pPr>
            <a:endParaRPr lang="en-US" sz="3400" dirty="0"/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en-US" sz="3400" dirty="0"/>
          </a:p>
          <a:p>
            <a:pPr eaLnBrk="1" hangingPunct="1">
              <a:lnSpc>
                <a:spcPct val="90000"/>
              </a:lnSpc>
            </a:pPr>
            <a:endParaRPr lang="en-US" sz="3600" dirty="0"/>
          </a:p>
        </p:txBody>
      </p:sp>
      <p:pic>
        <p:nvPicPr>
          <p:cNvPr id="1026" name="Picture 2" descr="http://www.chem1.com/acad/webtext/atoms/atpt-images/orbital_energ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952499"/>
            <a:ext cx="8896350" cy="59055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/>
              <a:t>Electron Energy Levels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81200"/>
            <a:ext cx="8458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/>
              <a:t>Try out a few: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/>
              <a:t>Be =</a:t>
            </a:r>
            <a:endParaRPr lang="en-US" sz="3200" baseline="30000"/>
          </a:p>
          <a:p>
            <a:pPr eaLnBrk="1" hangingPunct="1">
              <a:lnSpc>
                <a:spcPct val="90000"/>
              </a:lnSpc>
            </a:pPr>
            <a:r>
              <a:rPr lang="en-US" sz="3200"/>
              <a:t>O =</a:t>
            </a:r>
            <a:endParaRPr lang="en-US" sz="3200" baseline="30000"/>
          </a:p>
          <a:p>
            <a:pPr eaLnBrk="1" hangingPunct="1">
              <a:lnSpc>
                <a:spcPct val="90000"/>
              </a:lnSpc>
            </a:pPr>
            <a:r>
              <a:rPr lang="en-US" sz="3200"/>
              <a:t>P =</a:t>
            </a: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4191000" y="1828800"/>
            <a:ext cx="3276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2590800"/>
            <a:ext cx="3048000" cy="547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n-lt"/>
              </a:rPr>
              <a:t>1s</a:t>
            </a:r>
            <a:r>
              <a:rPr lang="en-US" sz="3200" baseline="30000" dirty="0">
                <a:latin typeface="+mn-lt"/>
              </a:rPr>
              <a:t>2 </a:t>
            </a:r>
            <a:r>
              <a:rPr lang="en-US" sz="3200" dirty="0">
                <a:latin typeface="+mn-lt"/>
              </a:rPr>
              <a:t>2s</a:t>
            </a:r>
            <a:r>
              <a:rPr lang="en-US" sz="3200" baseline="30000" dirty="0">
                <a:latin typeface="+mn-lt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3048000"/>
            <a:ext cx="3048000" cy="10287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>
                <a:latin typeface="Perpetua" charset="0"/>
              </a:rPr>
              <a:t>1s</a:t>
            </a:r>
            <a:r>
              <a:rPr lang="en-US" sz="3200" baseline="30000">
                <a:latin typeface="Perpetua" charset="0"/>
              </a:rPr>
              <a:t>2 </a:t>
            </a:r>
            <a:r>
              <a:rPr lang="en-US" sz="3200">
                <a:latin typeface="Perpetua" charset="0"/>
              </a:rPr>
              <a:t>2s</a:t>
            </a:r>
            <a:r>
              <a:rPr lang="en-US" sz="3200" baseline="30000">
                <a:latin typeface="Perpetua" charset="0"/>
              </a:rPr>
              <a:t>2 </a:t>
            </a:r>
            <a:r>
              <a:rPr lang="en-US" sz="3200">
                <a:latin typeface="Perpetua" charset="0"/>
              </a:rPr>
              <a:t>2p</a:t>
            </a:r>
            <a:r>
              <a:rPr lang="en-US" sz="3200" baseline="30000">
                <a:latin typeface="Perpetua" charset="0"/>
              </a:rPr>
              <a:t>4</a:t>
            </a:r>
          </a:p>
          <a:p>
            <a:endParaRPr lang="en-US" sz="3200">
              <a:latin typeface="Perpetu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3505200"/>
            <a:ext cx="3048000" cy="1028700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>
                <a:latin typeface="Perpetua" charset="0"/>
              </a:rPr>
              <a:t>1s</a:t>
            </a:r>
            <a:r>
              <a:rPr lang="en-US" sz="3200" baseline="30000">
                <a:latin typeface="Perpetua" charset="0"/>
              </a:rPr>
              <a:t>2 </a:t>
            </a:r>
            <a:r>
              <a:rPr lang="en-US" sz="3200">
                <a:latin typeface="Perpetua" charset="0"/>
              </a:rPr>
              <a:t>2s</a:t>
            </a:r>
            <a:r>
              <a:rPr lang="en-US" sz="3200" baseline="30000">
                <a:latin typeface="Perpetua" charset="0"/>
              </a:rPr>
              <a:t>2 </a:t>
            </a:r>
            <a:r>
              <a:rPr lang="en-US" sz="3200">
                <a:latin typeface="Perpetua" charset="0"/>
              </a:rPr>
              <a:t>2p</a:t>
            </a:r>
            <a:r>
              <a:rPr lang="en-US" sz="3200" baseline="30000">
                <a:latin typeface="Perpetua" charset="0"/>
              </a:rPr>
              <a:t>6 </a:t>
            </a:r>
            <a:r>
              <a:rPr lang="en-US" sz="3200">
                <a:latin typeface="Perpetua" charset="0"/>
              </a:rPr>
              <a:t>3s</a:t>
            </a:r>
            <a:r>
              <a:rPr lang="en-US" sz="3200" baseline="30000">
                <a:latin typeface="Perpetua" charset="0"/>
              </a:rPr>
              <a:t>2 </a:t>
            </a:r>
            <a:r>
              <a:rPr lang="en-US" sz="3200">
                <a:latin typeface="Perpetua" charset="0"/>
              </a:rPr>
              <a:t>3p</a:t>
            </a:r>
            <a:r>
              <a:rPr lang="en-US" sz="3200" baseline="30000">
                <a:latin typeface="Perpetua" charset="0"/>
              </a:rPr>
              <a:t>3</a:t>
            </a:r>
            <a:endParaRPr lang="en-US" sz="3200">
              <a:latin typeface="Perpetua" charset="0"/>
            </a:endParaRPr>
          </a:p>
          <a:p>
            <a:endParaRPr lang="en-US" sz="3200">
              <a:latin typeface="Perpetua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5000"/>
              <a:t>Orbital Diagrams / Electron Spin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8458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>
                <a:solidFill>
                  <a:srgbClr val="FF0000"/>
                </a:solidFill>
              </a:rPr>
              <a:t>Remember electrons have a negative charge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>
                <a:solidFill>
                  <a:srgbClr val="FF0000"/>
                </a:solidFill>
              </a:rPr>
              <a:t>And you recall that </a:t>
            </a:r>
            <a:r>
              <a:rPr lang="en-US" sz="3000" i="1">
                <a:solidFill>
                  <a:srgbClr val="FF0000"/>
                </a:solidFill>
              </a:rPr>
              <a:t>Like Objects Repel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>
                <a:solidFill>
                  <a:srgbClr val="FF0000"/>
                </a:solidFill>
              </a:rPr>
              <a:t>Meaning that two electrons want to avoid each other as much as possible.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en-US" sz="300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sz="3200" b="1">
                <a:solidFill>
                  <a:srgbClr val="FF0000"/>
                </a:solidFill>
              </a:rPr>
              <a:t>So how do they do that?</a:t>
            </a:r>
          </a:p>
          <a:p>
            <a:pPr eaLnBrk="1" hangingPunct="1">
              <a:lnSpc>
                <a:spcPct val="90000"/>
              </a:lnSpc>
            </a:pPr>
            <a:endParaRPr lang="en-US" sz="320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/>
              <a:t>They can do that because electrons spin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/>
              <a:t>And two electrons within the same orbital will spin in opposite directions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eaLnBrk="1" hangingPunct="1"/>
            <a:r>
              <a:rPr lang="en-US" sz="5000"/>
              <a:t>Orbital Diagrams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143000"/>
            <a:ext cx="8458200" cy="3735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>
                <a:solidFill>
                  <a:srgbClr val="FF0000"/>
                </a:solidFill>
              </a:rPr>
              <a:t>Basically, for each new orbital (or energy level) you need to fill with arrows that indicate the spin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>
                <a:solidFill>
                  <a:srgbClr val="FF0000"/>
                </a:solidFill>
              </a:rPr>
              <a:t>There are two options of arrows:  up or down</a:t>
            </a:r>
          </a:p>
          <a:p>
            <a:pPr eaLnBrk="1" hangingPunct="1">
              <a:lnSpc>
                <a:spcPct val="90000"/>
              </a:lnSpc>
            </a:pPr>
            <a:r>
              <a:rPr lang="en-US" sz="3200"/>
              <a:t>Rules: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/>
              <a:t>Each orbital must be filled before you move onto the next orbital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/>
              <a:t>Within an orbital, you must fill ALL of the up arrows before you fill the down arrows</a:t>
            </a:r>
          </a:p>
          <a:p>
            <a:pPr eaLnBrk="1" hangingPunct="1">
              <a:lnSpc>
                <a:spcPct val="90000"/>
              </a:lnSpc>
            </a:pPr>
            <a:endParaRPr lang="en-US" sz="3200"/>
          </a:p>
          <a:p>
            <a:pPr eaLnBrk="1" hangingPunct="1">
              <a:lnSpc>
                <a:spcPct val="90000"/>
              </a:lnSpc>
            </a:pPr>
            <a:r>
              <a:rPr lang="en-US" sz="3200"/>
              <a:t>These diagrams are called </a:t>
            </a:r>
            <a:r>
              <a:rPr lang="en-US" sz="3200" b="1" u="sng"/>
              <a:t>Orbital Diagrams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b="1" u="sng"/>
              <a:t>The number of arrows you have will equal the number of electrons in that atom.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/>
              <a:t>Orbital Diagrams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47800"/>
            <a:ext cx="8458200" cy="3430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/>
              <a:t>Remember: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/>
              <a:t>Each S orbital has only 2 electrons, so it just gets one up arrow and one down arrow.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/>
              <a:t>Each P orbital has 6 electrons, so you place the 3 up arrows before you go back and pair any of the up arrows with down arrows.</a:t>
            </a:r>
          </a:p>
          <a:p>
            <a:pPr eaLnBrk="1" hangingPunct="1">
              <a:lnSpc>
                <a:spcPct val="90000"/>
              </a:lnSpc>
            </a:pPr>
            <a:r>
              <a:rPr lang="en-US" sz="3200"/>
              <a:t>Example: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>
                <a:solidFill>
                  <a:srgbClr val="0070C0"/>
                </a:solidFill>
              </a:rPr>
              <a:t>Hydrogen		Helium		Carbon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/>
          <a:srcRect r="72911"/>
          <a:stretch>
            <a:fillRect/>
          </a:stretch>
        </p:blipFill>
        <p:spPr bwMode="auto">
          <a:xfrm>
            <a:off x="990600" y="5156200"/>
            <a:ext cx="9906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/>
          <a:srcRect r="80585"/>
          <a:stretch>
            <a:fillRect/>
          </a:stretch>
        </p:blipFill>
        <p:spPr bwMode="auto">
          <a:xfrm>
            <a:off x="3352800" y="5148263"/>
            <a:ext cx="688975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5105400"/>
            <a:ext cx="32766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020762"/>
          </a:xfrm>
        </p:spPr>
        <p:txBody>
          <a:bodyPr/>
          <a:lstStyle/>
          <a:p>
            <a:pPr eaLnBrk="1" hangingPunct="1"/>
            <a:r>
              <a:rPr lang="en-US" sz="4800"/>
              <a:t># of Electrons in Each Energy Level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2300" y="1371600"/>
            <a:ext cx="58451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8534400" cy="5029200"/>
          </a:xfrm>
        </p:spPr>
        <p:txBody>
          <a:bodyPr/>
          <a:lstStyle/>
          <a:p>
            <a:pPr eaLnBrk="1" hangingPunct="1"/>
            <a:r>
              <a:rPr lang="en-US" sz="3200"/>
              <a:t>1</a:t>
            </a:r>
            <a:r>
              <a:rPr lang="en-US" sz="3200" baseline="30000"/>
              <a:t>st</a:t>
            </a:r>
            <a:r>
              <a:rPr lang="en-US" sz="3200"/>
              <a:t> Level = 2 electrons</a:t>
            </a:r>
          </a:p>
          <a:p>
            <a:pPr eaLnBrk="1" hangingPunct="1"/>
            <a:r>
              <a:rPr lang="en-US" sz="3200"/>
              <a:t>2</a:t>
            </a:r>
            <a:r>
              <a:rPr lang="en-US" sz="3200" baseline="30000"/>
              <a:t>nd</a:t>
            </a:r>
            <a:r>
              <a:rPr lang="en-US" sz="3200"/>
              <a:t> = 8 e-</a:t>
            </a:r>
          </a:p>
          <a:p>
            <a:pPr eaLnBrk="1" hangingPunct="1"/>
            <a:r>
              <a:rPr lang="en-US" sz="3200"/>
              <a:t>3</a:t>
            </a:r>
            <a:r>
              <a:rPr lang="en-US" sz="3200" baseline="30000"/>
              <a:t>rd</a:t>
            </a:r>
            <a:r>
              <a:rPr lang="en-US" sz="3200"/>
              <a:t> = 18 e-</a:t>
            </a:r>
          </a:p>
          <a:p>
            <a:pPr eaLnBrk="1" hangingPunct="1"/>
            <a:r>
              <a:rPr lang="en-US" sz="3200"/>
              <a:t>4</a:t>
            </a:r>
            <a:r>
              <a:rPr lang="en-US" sz="3200" baseline="30000"/>
              <a:t>th</a:t>
            </a:r>
            <a:r>
              <a:rPr lang="en-US" sz="3200"/>
              <a:t> = 32 e-</a:t>
            </a:r>
          </a:p>
          <a:p>
            <a:pPr eaLnBrk="1" hangingPunct="1"/>
            <a:endParaRPr lang="en-US" sz="3200"/>
          </a:p>
          <a:p>
            <a:pPr eaLnBrk="1" hangingPunct="1"/>
            <a:endParaRPr lang="en-US" sz="3200"/>
          </a:p>
          <a:p>
            <a:pPr eaLnBrk="1" hangingPunct="1">
              <a:buFont typeface="Wingdings 2" charset="2"/>
              <a:buNone/>
            </a:pPr>
            <a:endParaRPr lang="en-US" sz="3200"/>
          </a:p>
          <a:p>
            <a:pPr eaLnBrk="1" hangingPunct="1"/>
            <a:r>
              <a:rPr lang="en-US" sz="3200"/>
              <a:t>Electrons must occupy the lowest energy level or orbital first</a:t>
            </a:r>
            <a:endParaRPr lang="en-US" sz="4400"/>
          </a:p>
          <a:p>
            <a:pPr eaLnBrk="1" hangingPunct="1"/>
            <a:endParaRPr lang="en-US" sz="440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/>
              <a:t>Orbital Diagrams: Recap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47800"/>
            <a:ext cx="5867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Basically, each orbital gets filled with all of the electrons before you can move up to the next orbital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1s, then 2s, then 2p, then 3s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You must put in all your up arrows for that orbital before you can put in any down arrows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If you have any up arrows with no down arrow partner, it is considered an </a:t>
            </a:r>
            <a:r>
              <a:rPr lang="en-US" b="1" i="1" u="sng">
                <a:solidFill>
                  <a:srgbClr val="FF0000"/>
                </a:solidFill>
              </a:rPr>
              <a:t>unpaired electron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295400"/>
            <a:ext cx="3657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29200"/>
            <a:ext cx="88677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/>
              <a:t>Bohr Diagrams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524000"/>
            <a:ext cx="88392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/>
              <a:t>Bohr Diagrams show each of the energy levels of the atom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000"/>
              <a:t>Show every electron that the atom has orbiting around it.</a:t>
            </a:r>
          </a:p>
          <a:p>
            <a:pPr eaLnBrk="1" hangingPunct="1">
              <a:lnSpc>
                <a:spcPct val="80000"/>
              </a:lnSpc>
            </a:pPr>
            <a:r>
              <a:rPr lang="en-US" sz="3200"/>
              <a:t>These electrons are organized into the different shells or orbital levels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/>
              <a:t>1</a:t>
            </a:r>
            <a:r>
              <a:rPr lang="en-US" sz="2800" baseline="30000"/>
              <a:t>st</a:t>
            </a:r>
            <a:r>
              <a:rPr lang="en-US" sz="2800"/>
              <a:t> level - 2 electrons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/>
              <a:t>2</a:t>
            </a:r>
            <a:r>
              <a:rPr lang="en-US" sz="2800" baseline="30000"/>
              <a:t>nd</a:t>
            </a:r>
            <a:r>
              <a:rPr lang="en-US" sz="2800"/>
              <a:t> level - 8 electrons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/>
              <a:t>3</a:t>
            </a:r>
            <a:r>
              <a:rPr lang="en-US" sz="2800" baseline="30000"/>
              <a:t>rd</a:t>
            </a:r>
            <a:r>
              <a:rPr lang="en-US" sz="2800"/>
              <a:t> level - 18 electrons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sz="2800"/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sz="2800"/>
              <a:t>Examples:</a:t>
            </a:r>
          </a:p>
        </p:txBody>
      </p:sp>
      <p:pic>
        <p:nvPicPr>
          <p:cNvPr id="9220" name="Picture 2" descr="http://2.bp.blogspot.com/_zPsyjCql8DY/Sh4FoeScdlI/AAAAAAAAAEA/gNgJSAR2-XM/s320/lithium-7-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733800"/>
            <a:ext cx="30099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https://encrypted-tbn3.google.com/images?q=tbn:ANd9GcRa0w6ZLCYuCo1WibLmwf2xYuXdU6aAENZO1NLRGu1kXNwatsIPq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343400"/>
            <a:ext cx="19050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/>
              <a:t>Bohr Diagrams: You Try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524000"/>
            <a:ext cx="8839200" cy="3429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/>
              <a:t>Draw me the Bohr Diagram of each of the following:</a:t>
            </a:r>
          </a:p>
          <a:p>
            <a:pPr eaLnBrk="1" hangingPunct="1">
              <a:lnSpc>
                <a:spcPct val="80000"/>
              </a:lnSpc>
            </a:pPr>
            <a:endParaRPr lang="en-US" sz="3200"/>
          </a:p>
          <a:p>
            <a:pPr eaLnBrk="1" hangingPunct="1">
              <a:lnSpc>
                <a:spcPct val="80000"/>
              </a:lnSpc>
            </a:pPr>
            <a:endParaRPr lang="en-US" sz="3200"/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sz="7200"/>
              <a:t>		H				B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endParaRPr lang="en-US" sz="7200"/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sz="7200"/>
              <a:t>			F				Si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4.media.tumblr.com/4780b8558a172d384bcff70f79eddf2f/tumblr_myn63yEYk01s65eilo1_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8100"/>
            <a:ext cx="63246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/>
              <a:t>Valence Electrons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81200"/>
            <a:ext cx="8458200" cy="2897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/>
              <a:t>Electrons in outermost shell = </a:t>
            </a:r>
            <a:r>
              <a:rPr lang="en-US" sz="3200" b="1"/>
              <a:t>valenceelectrons</a:t>
            </a:r>
          </a:p>
          <a:p>
            <a:pPr eaLnBrk="1" hangingPunct="1">
              <a:lnSpc>
                <a:spcPct val="90000"/>
              </a:lnSpc>
            </a:pPr>
            <a:r>
              <a:rPr lang="en-US" sz="3200"/>
              <a:t>Determine the properties of the element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i="1">
                <a:solidFill>
                  <a:srgbClr val="FF0000"/>
                </a:solidFill>
              </a:rPr>
              <a:t>Will it bond with other elements?  Which ones?  Valence electrons tell us the answers.</a:t>
            </a:r>
          </a:p>
        </p:txBody>
      </p:sp>
      <p:pic>
        <p:nvPicPr>
          <p:cNvPr id="12292" name="Picture 5" descr="http://image.wistatutor.com/content/structure-atom/valence-electron-of-ato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810000"/>
            <a:ext cx="3357563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t="39038"/>
          <a:stretch>
            <a:fillRect/>
          </a:stretch>
        </p:blipFill>
        <p:spPr>
          <a:xfrm>
            <a:off x="152400" y="2659063"/>
            <a:ext cx="8839200" cy="4152900"/>
          </a:xfr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304800"/>
            <a:ext cx="8458200" cy="2897188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marL="730250" lvl="1" indent="-273050" eaLnBrk="1" hangingPunct="1">
              <a:lnSpc>
                <a:spcPct val="90000"/>
              </a:lnSpc>
              <a:spcBef>
                <a:spcPts val="575"/>
              </a:spcBef>
              <a:buClr>
                <a:schemeClr val="accent1"/>
              </a:buClr>
              <a:buSzPct val="85000"/>
              <a:buFont typeface="Wingdings 2" charset="2"/>
              <a:buChar char=""/>
            </a:pPr>
            <a:r>
              <a:rPr lang="en-US" sz="3200">
                <a:latin typeface="Perpetua" charset="0"/>
              </a:rPr>
              <a:t>Each column (except for the transition metals) has a set number of valence electrons</a:t>
            </a:r>
            <a:endParaRPr lang="en-US" sz="3200" b="1">
              <a:latin typeface="Perpetua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YOU-TRY!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FF0000"/>
                </a:solidFill>
              </a:rPr>
              <a:t>Use the group number above the column to determine the number of valence electrons.</a:t>
            </a:r>
          </a:p>
          <a:p>
            <a:pPr eaLnBrk="1" hangingPunct="1">
              <a:buFont typeface="Wingdings 2" charset="2"/>
              <a:buNone/>
            </a:pPr>
            <a:endParaRPr lang="en-US" sz="3200"/>
          </a:p>
          <a:p>
            <a:pPr eaLnBrk="1" hangingPunct="1"/>
            <a:r>
              <a:rPr lang="en-US" sz="3200"/>
              <a:t>Sodium – (Na)</a:t>
            </a:r>
          </a:p>
          <a:p>
            <a:pPr eaLnBrk="1" hangingPunct="1"/>
            <a:r>
              <a:rPr lang="en-US" sz="3200"/>
              <a:t>Boron – (B)</a:t>
            </a:r>
          </a:p>
          <a:p>
            <a:pPr eaLnBrk="1" hangingPunct="1"/>
            <a:r>
              <a:rPr lang="en-US" sz="3200"/>
              <a:t>Chlorine – (Cl)</a:t>
            </a:r>
          </a:p>
          <a:p>
            <a:pPr eaLnBrk="1" hangingPunct="1"/>
            <a:r>
              <a:rPr lang="en-US" sz="3200"/>
              <a:t>Neon – (Ne)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0" y="3200400"/>
            <a:ext cx="3886200" cy="22860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" charset="2"/>
              <a:buChar char="Ø"/>
            </a:pPr>
            <a:r>
              <a:rPr lang="en-US" sz="3200">
                <a:latin typeface="Perpetua" charset="0"/>
              </a:rPr>
              <a:t>1 valence electrons</a:t>
            </a:r>
          </a:p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" charset="2"/>
              <a:buChar char="Ø"/>
            </a:pPr>
            <a:r>
              <a:rPr lang="en-US" sz="3200">
                <a:latin typeface="Perpetua" charset="0"/>
              </a:rPr>
              <a:t>3 valence electrons</a:t>
            </a:r>
          </a:p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" charset="2"/>
              <a:buChar char="Ø"/>
            </a:pPr>
            <a:r>
              <a:rPr lang="en-US" sz="3200">
                <a:latin typeface="Perpetua" charset="0"/>
              </a:rPr>
              <a:t>7 valence electrons</a:t>
            </a:r>
          </a:p>
          <a:p>
            <a:pPr marL="273050" indent="-273050" eaLnBrk="1" hangingPunct="1">
              <a:spcBef>
                <a:spcPts val="575"/>
              </a:spcBef>
              <a:buClr>
                <a:schemeClr val="accent1"/>
              </a:buClr>
              <a:buSzPct val="85000"/>
              <a:buFont typeface="Wingdings" charset="2"/>
              <a:buChar char="Ø"/>
            </a:pPr>
            <a:r>
              <a:rPr lang="en-US" sz="3200">
                <a:latin typeface="Perpetua" charset="0"/>
              </a:rPr>
              <a:t>8 valence electrons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6433</TotalTime>
  <Words>1092</Words>
  <Application>Microsoft Macintosh PowerPoint</Application>
  <PresentationFormat>On-screen Show (4:3)</PresentationFormat>
  <Paragraphs>184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Equity</vt:lpstr>
      <vt:lpstr>Electron Arrangement</vt:lpstr>
      <vt:lpstr>Energy Levels</vt:lpstr>
      <vt:lpstr># of Electrons in Each Energy Level</vt:lpstr>
      <vt:lpstr>Bohr Diagrams</vt:lpstr>
      <vt:lpstr>Bohr Diagrams: You Try</vt:lpstr>
      <vt:lpstr>Slide 6</vt:lpstr>
      <vt:lpstr>Valence Electrons</vt:lpstr>
      <vt:lpstr>Slide 8</vt:lpstr>
      <vt:lpstr>YOU-TRY!</vt:lpstr>
      <vt:lpstr>Lewis Dot Diagrams</vt:lpstr>
      <vt:lpstr>Lewis Dot: How To…</vt:lpstr>
      <vt:lpstr>Electron Arrangement</vt:lpstr>
      <vt:lpstr>Remember…</vt:lpstr>
      <vt:lpstr>But what is an orbital?</vt:lpstr>
      <vt:lpstr>But what is an orbital?</vt:lpstr>
      <vt:lpstr>Electron Configuration</vt:lpstr>
      <vt:lpstr>Electron Energy Levels</vt:lpstr>
      <vt:lpstr>Electron Configuration</vt:lpstr>
      <vt:lpstr>Electron Configuration</vt:lpstr>
      <vt:lpstr>Orbitals and the Periodic Table</vt:lpstr>
      <vt:lpstr>Electron Energy Levels</vt:lpstr>
      <vt:lpstr>Electron Energy Levels</vt:lpstr>
      <vt:lpstr>Electron Energy Levels</vt:lpstr>
      <vt:lpstr>Electron Energy Levels</vt:lpstr>
      <vt:lpstr>Electron Energy Levels</vt:lpstr>
      <vt:lpstr>Electron Energy Levels</vt:lpstr>
      <vt:lpstr>Orbital Diagrams / Electron Spin</vt:lpstr>
      <vt:lpstr>Orbital Diagrams</vt:lpstr>
      <vt:lpstr>Orbital Diagrams</vt:lpstr>
      <vt:lpstr>Orbital Diagrams: Recap</vt:lpstr>
    </vt:vector>
  </TitlesOfParts>
  <Company>CCSD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Arrangement</dc:title>
  <dc:creator>MEGAN KOVACH</dc:creator>
  <cp:lastModifiedBy>Windows User</cp:lastModifiedBy>
  <cp:revision>117</cp:revision>
  <dcterms:created xsi:type="dcterms:W3CDTF">2015-01-22T01:06:42Z</dcterms:created>
  <dcterms:modified xsi:type="dcterms:W3CDTF">2015-09-15T01:33:31Z</dcterms:modified>
</cp:coreProperties>
</file>