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9" r:id="rId3"/>
    <p:sldId id="292" r:id="rId4"/>
    <p:sldId id="295" r:id="rId5"/>
    <p:sldId id="293" r:id="rId6"/>
    <p:sldId id="296" r:id="rId7"/>
    <p:sldId id="297" r:id="rId8"/>
    <p:sldId id="298" r:id="rId9"/>
    <p:sldId id="303" r:id="rId10"/>
    <p:sldId id="300" r:id="rId11"/>
    <p:sldId id="301" r:id="rId12"/>
    <p:sldId id="299" r:id="rId13"/>
    <p:sldId id="302" r:id="rId1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/>
            </a:lvl1pPr>
          </a:lstStyle>
          <a:p>
            <a:pPr>
              <a:defRPr/>
            </a:pPr>
            <a:fld id="{B5614240-A8A9-E447-9C74-1D48829B0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DFDA824-A3DC-7046-A515-ADEDF838D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D7C475-0FD8-4F46-95E7-1B4378BCC32E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F99A6B-9DCC-9347-A68C-A3F85512DB10}" type="slidenum">
              <a:rPr lang="en-US"/>
              <a:pPr/>
              <a:t>11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0A8D1D-6807-EE41-9F7D-C51C35BB637E}" type="slidenum">
              <a:rPr lang="en-US"/>
              <a:pPr/>
              <a:t>12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CE4D0-1E3D-6045-B707-8C3DF7AD7639}" type="slidenum">
              <a:rPr lang="en-US"/>
              <a:pPr/>
              <a:t>3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9D6CC0-3CBA-5845-9251-43AB9C4BC6CB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113E97-C899-7B40-B54B-369A494C575A}" type="slidenum">
              <a:rPr lang="en-US"/>
              <a:pPr/>
              <a:t>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E0B79-B099-AA49-BA56-2BD32A1BED34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CCFE99-5600-7D43-AB47-75CA3685794C}" type="slidenum">
              <a:rPr lang="en-US"/>
              <a:pPr/>
              <a:t>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9A5D9D-AD0A-A04F-B48C-9D14BC02FB51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02661A-1941-E14E-9230-CE25B872FD25}" type="slidenum">
              <a:rPr lang="en-US"/>
              <a:pPr/>
              <a:t>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8CF225-7005-4D4A-806A-22A03BA4C37D}" type="slidenum">
              <a:rPr lang="en-US"/>
              <a:pPr/>
              <a:t>10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7563C-E397-5548-8535-8C317B3B2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C26DB-2554-E543-9E1B-5FDB75BD6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B0EC2-D688-7A45-B122-1E284D982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9F0E6-9188-7C40-85D1-78F74E4A1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6BC66-2209-D741-905D-F522093A4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26E98-1997-C545-8E75-C1A2F7EB6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3314-49B8-3E49-BB0A-F125745DA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01B39-472A-5F4C-BBF2-43A7F4A95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4DC25-BAFC-8C4B-A150-935884A31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E51D7-4512-844B-BFA6-73D705E9F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33E9A-B375-C843-B32A-4AF8D8865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F825BF-39E6-9D4D-A2EA-1D1E9BCAA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2" r:id="rId1"/>
    <p:sldLayoutId id="2147484123" r:id="rId2"/>
    <p:sldLayoutId id="2147484124" r:id="rId3"/>
    <p:sldLayoutId id="2147484117" r:id="rId4"/>
    <p:sldLayoutId id="2147484118" r:id="rId5"/>
    <p:sldLayoutId id="2147484125" r:id="rId6"/>
    <p:sldLayoutId id="2147484119" r:id="rId7"/>
    <p:sldLayoutId id="2147484126" r:id="rId8"/>
    <p:sldLayoutId id="2147484127" r:id="rId9"/>
    <p:sldLayoutId id="2147484120" r:id="rId10"/>
    <p:sldLayoutId id="2147484121" r:id="rId11"/>
  </p:sldLayoutIdLst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charset="2"/>
        <a:buChar char="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"/>
        <a:defRPr sz="21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charset="2"/>
        <a:buChar char="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charset="2"/>
        <a:buChar char="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charset="2"/>
        <a:buChar char="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066800"/>
            <a:ext cx="7772400" cy="3124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500" cap="none"/>
              <a:t>CHEMICAL REACTIONS CONTINUED…</a:t>
            </a:r>
            <a:br>
              <a:rPr lang="en-US" sz="4500" cap="none"/>
            </a:br>
            <a:r>
              <a:rPr lang="en-US" sz="4500" cap="none"/>
              <a:t/>
            </a:r>
            <a:br>
              <a:rPr lang="en-US" sz="4500" cap="none"/>
            </a:br>
            <a:r>
              <a:rPr lang="en-US" sz="4500" cap="none"/>
              <a:t>					ENERGY!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003800"/>
            <a:ext cx="6553200" cy="1371600"/>
          </a:xfrm>
        </p:spPr>
        <p:txBody>
          <a:bodyPr/>
          <a:lstStyle/>
          <a:p>
            <a:pPr eaLnBrk="1" hangingPunct="1"/>
            <a:r>
              <a:rPr lang="en-US"/>
              <a:t>Endothermic, Exothermic, Catalysts, Enzymes, etc.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Catalysts!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143000"/>
            <a:ext cx="9144000" cy="5330825"/>
          </a:xfrm>
        </p:spPr>
        <p:txBody>
          <a:bodyPr/>
          <a:lstStyle/>
          <a:p>
            <a:pPr marL="546100" lvl="2" eaLnBrk="1" hangingPunct="1"/>
            <a:r>
              <a:rPr lang="en-US" sz="3200" dirty="0" smtClean="0"/>
              <a:t>DEMO: 30% hydrogen peroxide + Dish Soap</a:t>
            </a:r>
          </a:p>
          <a:p>
            <a:pPr marL="819150" lvl="3" eaLnBrk="1" hangingPunct="1"/>
            <a:r>
              <a:rPr lang="en-US" sz="3200" dirty="0" smtClean="0"/>
              <a:t>With potassium iodide (KI) catalyst</a:t>
            </a:r>
          </a:p>
        </p:txBody>
      </p:sp>
      <p:pic>
        <p:nvPicPr>
          <p:cNvPr id="32772" name="Picture 5" descr="VHcCTpW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2362201"/>
            <a:ext cx="4386263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Elephant Toothpaste!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0"/>
            <a:ext cx="8686800" cy="5330825"/>
          </a:xfrm>
        </p:spPr>
        <p:txBody>
          <a:bodyPr/>
          <a:lstStyle/>
          <a:p>
            <a:pPr marL="273050" lvl="1" eaLnBrk="1" hangingPunct="1"/>
            <a:r>
              <a:rPr lang="en-US" sz="3500"/>
              <a:t>      H</a:t>
            </a:r>
            <a:r>
              <a:rPr lang="en-US" sz="3500" baseline="-25000"/>
              <a:t>2</a:t>
            </a:r>
            <a:r>
              <a:rPr lang="en-US" sz="3500"/>
              <a:t>O</a:t>
            </a:r>
            <a:r>
              <a:rPr lang="en-US" sz="3500" baseline="-25000"/>
              <a:t>2</a:t>
            </a:r>
            <a:r>
              <a:rPr lang="en-US" sz="3500">
                <a:sym typeface="Wingdings" charset="2"/>
              </a:rPr>
              <a:t>     H</a:t>
            </a:r>
            <a:r>
              <a:rPr lang="en-US" sz="3500" baseline="-25000">
                <a:sym typeface="Wingdings" charset="2"/>
              </a:rPr>
              <a:t>2</a:t>
            </a:r>
            <a:r>
              <a:rPr lang="en-US" sz="3500">
                <a:sym typeface="Wingdings" charset="2"/>
              </a:rPr>
              <a:t>O     +     O</a:t>
            </a:r>
            <a:r>
              <a:rPr lang="en-US" sz="3500" baseline="-25000">
                <a:sym typeface="Wingdings" charset="2"/>
              </a:rPr>
              <a:t>2</a:t>
            </a:r>
            <a:endParaRPr lang="en-US" sz="3200" baseline="-25000"/>
          </a:p>
          <a:p>
            <a:pPr marL="546100" lvl="2" eaLnBrk="1" hangingPunct="1"/>
            <a:r>
              <a:rPr lang="en-US" sz="3200"/>
              <a:t>Potassium Iodide is the catalyst</a:t>
            </a:r>
          </a:p>
          <a:p>
            <a:pPr marL="819150" lvl="3" eaLnBrk="1" hangingPunct="1"/>
            <a:r>
              <a:rPr lang="en-US" sz="3200"/>
              <a:t>The iodine (from KI) is not used up.  How can you tell?</a:t>
            </a:r>
          </a:p>
          <a:p>
            <a:pPr marL="1093788" lvl="4" eaLnBrk="1" hangingPunct="1"/>
            <a:r>
              <a:rPr lang="en-US" sz="3000"/>
              <a:t>The orange/yellow coloring</a:t>
            </a:r>
          </a:p>
          <a:p>
            <a:pPr marL="546100" lvl="2" eaLnBrk="1" hangingPunct="1"/>
            <a:r>
              <a:rPr lang="en-US" sz="2800"/>
              <a:t>Endothermic or exothermic?  Explain why.</a:t>
            </a:r>
          </a:p>
          <a:p>
            <a:pPr marL="819150" lvl="3" eaLnBrk="1" hangingPunct="1"/>
            <a:r>
              <a:rPr lang="en-US" sz="2800"/>
              <a:t>Exothermic.  Heat is released.</a:t>
            </a:r>
          </a:p>
          <a:p>
            <a:pPr marL="819150" lvl="3" eaLnBrk="1" hangingPunct="1"/>
            <a:r>
              <a:rPr lang="en-US" sz="2400"/>
              <a:t>So much </a:t>
            </a:r>
            <a:r>
              <a:rPr lang="en-US" sz="2400">
                <a:sym typeface="Wingdings" charset="2"/>
              </a:rPr>
              <a:t>O</a:t>
            </a:r>
            <a:r>
              <a:rPr lang="en-US" sz="2400" baseline="-25000">
                <a:sym typeface="Wingdings" charset="2"/>
              </a:rPr>
              <a:t>2 </a:t>
            </a:r>
            <a:r>
              <a:rPr lang="en-US" sz="2400"/>
              <a:t>is produced from the small amount of  that it has to escape the graduated cylinder quickly</a:t>
            </a:r>
          </a:p>
          <a:p>
            <a:pPr marL="819150" lvl="3" eaLnBrk="1" hangingPunct="1"/>
            <a:r>
              <a:rPr lang="en-US" sz="2400"/>
              <a:t>As it escapes, the </a:t>
            </a:r>
            <a:r>
              <a:rPr lang="en-US" sz="2400">
                <a:sym typeface="Wingdings" charset="2"/>
              </a:rPr>
              <a:t>O</a:t>
            </a:r>
            <a:r>
              <a:rPr lang="en-US" sz="2400" baseline="-25000">
                <a:sym typeface="Wingdings" charset="2"/>
              </a:rPr>
              <a:t>2  </a:t>
            </a:r>
            <a:r>
              <a:rPr lang="en-US" sz="2400"/>
              <a:t>forms bubbles in the soap, and turns the soap into foam.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Enzymes!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762000"/>
            <a:ext cx="8686800" cy="5711825"/>
          </a:xfrm>
        </p:spPr>
        <p:txBody>
          <a:bodyPr/>
          <a:lstStyle/>
          <a:p>
            <a:pPr marL="273050" lvl="1" eaLnBrk="1" hangingPunct="1"/>
            <a:r>
              <a:rPr lang="en-US" sz="3200"/>
              <a:t>Enzymes are merely catalysts that work in the body.</a:t>
            </a:r>
          </a:p>
          <a:p>
            <a:pPr marL="546100" lvl="2" eaLnBrk="1" hangingPunct="1"/>
            <a:r>
              <a:rPr lang="en-US" sz="2900"/>
              <a:t>Just like catalysts, each enzyme has one specific job</a:t>
            </a:r>
          </a:p>
          <a:p>
            <a:pPr marL="546100" lvl="2" eaLnBrk="1" hangingPunct="1"/>
            <a:endParaRPr lang="en-US" sz="2900"/>
          </a:p>
          <a:p>
            <a:pPr marL="273050" lvl="1" eaLnBrk="1" hangingPunct="1"/>
            <a:endParaRPr lang="en-US" sz="3200"/>
          </a:p>
          <a:p>
            <a:pPr marL="273050" lvl="1" eaLnBrk="1" hangingPunct="1"/>
            <a:endParaRPr lang="en-US" sz="3200"/>
          </a:p>
          <a:p>
            <a:pPr marL="273050" lvl="1" eaLnBrk="1" hangingPunct="1"/>
            <a:endParaRPr lang="en-US" sz="3200"/>
          </a:p>
          <a:p>
            <a:pPr marL="273050" lvl="1" eaLnBrk="1" hangingPunct="1"/>
            <a:endParaRPr lang="en-US" sz="3200"/>
          </a:p>
          <a:p>
            <a:pPr marL="273050" lvl="1" eaLnBrk="1" hangingPunct="1"/>
            <a:endParaRPr lang="en-US" sz="3200"/>
          </a:p>
          <a:p>
            <a:pPr marL="273050" lvl="1" eaLnBrk="1" hangingPunct="1"/>
            <a:r>
              <a:rPr lang="en-US" sz="3200"/>
              <a:t>DEMO – Cracker Challenge!</a:t>
            </a:r>
          </a:p>
          <a:p>
            <a:pPr marL="273050" lvl="1" eaLnBrk="1" hangingPunct="1"/>
            <a:endParaRPr lang="en-US" sz="320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2819400"/>
          <a:ext cx="8686800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676400"/>
                <a:gridCol w="5562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Enzyme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Substrate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Role of Enzyme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Amylase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Break down starch</a:t>
                      </a:r>
                      <a:r>
                        <a:rPr lang="en-US" baseline="0" dirty="0" smtClean="0"/>
                        <a:t> into smaller sugar molecules (starch breaks down into maltose)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Cellulase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Cellulose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Break</a:t>
                      </a:r>
                      <a:r>
                        <a:rPr lang="en-US" baseline="0" dirty="0" smtClean="0"/>
                        <a:t> down long cellulose strands into smaller sugar molecules (cellulose breaks down into glucose)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DNA polymerase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Nucleic acid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Builds DNA chains in cell nuclei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Lipase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Fat (lipids)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Break</a:t>
                      </a:r>
                      <a:r>
                        <a:rPr lang="en-US" baseline="0" dirty="0" smtClean="0"/>
                        <a:t> down fat into small molecules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Break down proteins into smaller amino acids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Enzyme and Substrate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66800"/>
            <a:ext cx="7772400" cy="5407025"/>
          </a:xfrm>
        </p:spPr>
        <p:txBody>
          <a:bodyPr/>
          <a:lstStyle/>
          <a:p>
            <a:r>
              <a:rPr lang="en-US"/>
              <a:t>Substrate:  The reactant an enzyme acts upon.</a:t>
            </a:r>
          </a:p>
          <a:p>
            <a:endParaRPr lang="en-US"/>
          </a:p>
          <a:p>
            <a:r>
              <a:rPr lang="en-US"/>
              <a:t>Essentially, the enzyme and the substrate are like a LOCK AND KEY.</a:t>
            </a:r>
          </a:p>
        </p:txBody>
      </p:sp>
      <p:pic>
        <p:nvPicPr>
          <p:cNvPr id="38916" name="Picture 2" descr="http://students.cis.uab.edu/clight/whatisenzy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971800"/>
            <a:ext cx="48768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7B9899"/>
                </a:solidFill>
                <a:ea typeface="+mj-ea"/>
                <a:cs typeface="+mj-cs"/>
              </a:rPr>
              <a:t>Chemical Changes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066800"/>
            <a:ext cx="8504238" cy="5032375"/>
          </a:xfrm>
        </p:spPr>
        <p:txBody>
          <a:bodyPr/>
          <a:lstStyle/>
          <a:p>
            <a:pPr eaLnBrk="1" hangingPunct="1"/>
            <a:r>
              <a:rPr lang="en-US" sz="3100">
                <a:solidFill>
                  <a:srgbClr val="FF0000"/>
                </a:solidFill>
              </a:rPr>
              <a:t>The substances present at the beginning of the reaction are changed into something new.</a:t>
            </a:r>
          </a:p>
          <a:p>
            <a:pPr lvl="1" eaLnBrk="1" hangingPunct="1"/>
            <a:r>
              <a:rPr lang="en-US" sz="2800">
                <a:solidFill>
                  <a:srgbClr val="FF0000"/>
                </a:solidFill>
              </a:rPr>
              <a:t>Essentially, you are going to break bonds, rearrange those atoms, and form new bonds.</a:t>
            </a:r>
          </a:p>
        </p:txBody>
      </p:sp>
      <p:pic>
        <p:nvPicPr>
          <p:cNvPr id="17412" name="Picture 2" descr="http://wps.prenhall.com/wps/media/objects/165/169061/GIFS/AAAUASS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810000"/>
            <a:ext cx="624046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Energy in Chemical Reactions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0"/>
            <a:ext cx="8686800" cy="5330825"/>
          </a:xfrm>
        </p:spPr>
        <p:txBody>
          <a:bodyPr/>
          <a:lstStyle/>
          <a:p>
            <a:pPr lvl="1" eaLnBrk="1" hangingPunct="1"/>
            <a:r>
              <a:rPr lang="en-US" sz="3300"/>
              <a:t>All chemical reactions involve energy </a:t>
            </a:r>
          </a:p>
          <a:p>
            <a:pPr lvl="1" eaLnBrk="1" hangingPunct="1"/>
            <a:endParaRPr lang="en-US" sz="3300"/>
          </a:p>
          <a:p>
            <a:pPr lvl="1" eaLnBrk="1" hangingPunct="1"/>
            <a:r>
              <a:rPr lang="en-US" sz="3300"/>
              <a:t>Every time a bond is made or broken, energy is used.</a:t>
            </a:r>
          </a:p>
          <a:p>
            <a:pPr lvl="2" eaLnBrk="1" hangingPunct="1"/>
            <a:endParaRPr lang="en-US" sz="3000"/>
          </a:p>
          <a:p>
            <a:pPr lvl="2" eaLnBrk="1" hangingPunct="1"/>
            <a:r>
              <a:rPr lang="en-US" sz="3000"/>
              <a:t>Breaking bonds releases energy</a:t>
            </a:r>
          </a:p>
          <a:p>
            <a:pPr lvl="2" eaLnBrk="1" hangingPunct="1"/>
            <a:r>
              <a:rPr lang="en-US" sz="3000"/>
              <a:t>Forming bonds stores energy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Energy in Chemical Reactions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0"/>
            <a:ext cx="8686800" cy="5330825"/>
          </a:xfrm>
        </p:spPr>
        <p:txBody>
          <a:bodyPr/>
          <a:lstStyle/>
          <a:p>
            <a:pPr lvl="1" eaLnBrk="1" hangingPunct="1"/>
            <a:r>
              <a:rPr lang="en-US" sz="3000"/>
              <a:t>Chemical energy is stored inside chemical bonds (the stronger the bond, the harder it is to start the chemical reaction)</a:t>
            </a:r>
          </a:p>
          <a:p>
            <a:pPr lvl="2" eaLnBrk="1" hangingPunct="1"/>
            <a:r>
              <a:rPr lang="en-US" sz="2700"/>
              <a:t>More on this in Unit 7</a:t>
            </a:r>
          </a:p>
          <a:p>
            <a:pPr lvl="2" eaLnBrk="1" hangingPunct="1"/>
            <a:endParaRPr lang="en-US" sz="2700"/>
          </a:p>
          <a:p>
            <a:pPr lvl="1" eaLnBrk="1" hangingPunct="1"/>
            <a:r>
              <a:rPr lang="en-US" sz="3000"/>
              <a:t>Energy is never created or destroyed.  </a:t>
            </a:r>
          </a:p>
          <a:p>
            <a:pPr lvl="2" eaLnBrk="1" hangingPunct="1"/>
            <a:r>
              <a:rPr lang="en-US" sz="2700"/>
              <a:t>So the energy within the reactants and activation must be the same as the energy within the products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Heat Changes in </a:t>
            </a:r>
            <a:r>
              <a:rPr lang="en-US" sz="4000" dirty="0" err="1" smtClean="0">
                <a:ea typeface="+mj-ea"/>
                <a:cs typeface="+mj-cs"/>
              </a:rPr>
              <a:t>Chem</a:t>
            </a:r>
            <a:r>
              <a:rPr lang="en-US" sz="4000" dirty="0" smtClean="0">
                <a:ea typeface="+mj-ea"/>
                <a:cs typeface="+mj-cs"/>
              </a:rPr>
              <a:t> Reactions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0"/>
            <a:ext cx="8686800" cy="5330825"/>
          </a:xfrm>
        </p:spPr>
        <p:txBody>
          <a:bodyPr/>
          <a:lstStyle/>
          <a:p>
            <a:pPr lvl="1" eaLnBrk="1" hangingPunct="1"/>
            <a:r>
              <a:rPr lang="en-US" sz="3500"/>
              <a:t>Exothermic reaction:</a:t>
            </a:r>
          </a:p>
          <a:p>
            <a:pPr lvl="2" eaLnBrk="1" hangingPunct="1"/>
            <a:r>
              <a:rPr lang="en-US" sz="3300"/>
              <a:t>produce energy and the temperature rises (so they RELEASE heat!) </a:t>
            </a:r>
          </a:p>
          <a:p>
            <a:pPr lvl="1" eaLnBrk="1" hangingPunct="1"/>
            <a:endParaRPr lang="en-US" sz="3500"/>
          </a:p>
          <a:p>
            <a:pPr lvl="1" eaLnBrk="1" hangingPunct="1"/>
            <a:endParaRPr lang="en-US" sz="3500"/>
          </a:p>
          <a:p>
            <a:pPr lvl="1" eaLnBrk="1" hangingPunct="1"/>
            <a:endParaRPr lang="en-US" sz="3500"/>
          </a:p>
          <a:p>
            <a:pPr lvl="1" eaLnBrk="1" hangingPunct="1"/>
            <a:endParaRPr lang="en-US" sz="3500"/>
          </a:p>
          <a:p>
            <a:pPr lvl="1" eaLnBrk="1" hangingPunct="1"/>
            <a:endParaRPr lang="en-US" sz="3500"/>
          </a:p>
          <a:p>
            <a:pPr lvl="1" eaLnBrk="1" hangingPunct="1"/>
            <a:r>
              <a:rPr lang="en-US" sz="2800"/>
              <a:t>Examples: Hand warmer, fire, glow sticks, etc.</a:t>
            </a: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5613" y="2935288"/>
            <a:ext cx="5157787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Heat Changes in </a:t>
            </a:r>
            <a:r>
              <a:rPr lang="en-US" sz="4000" dirty="0" err="1" smtClean="0">
                <a:ea typeface="+mj-ea"/>
                <a:cs typeface="+mj-cs"/>
              </a:rPr>
              <a:t>Chem</a:t>
            </a:r>
            <a:r>
              <a:rPr lang="en-US" sz="4000" dirty="0" smtClean="0">
                <a:ea typeface="+mj-ea"/>
                <a:cs typeface="+mj-cs"/>
              </a:rPr>
              <a:t> Reactions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0"/>
            <a:ext cx="8686800" cy="5330825"/>
          </a:xfrm>
        </p:spPr>
        <p:txBody>
          <a:bodyPr/>
          <a:lstStyle/>
          <a:p>
            <a:pPr lvl="1" eaLnBrk="1" hangingPunct="1"/>
            <a:r>
              <a:rPr lang="en-US" sz="3500"/>
              <a:t>Endothermic reaction:</a:t>
            </a:r>
          </a:p>
          <a:p>
            <a:pPr lvl="2" eaLnBrk="1" hangingPunct="1"/>
            <a:r>
              <a:rPr lang="en-US" sz="3300"/>
              <a:t>require a lot of energy so the temp drops (and it ABSORBS heat!) </a:t>
            </a:r>
          </a:p>
          <a:p>
            <a:pPr lvl="1" eaLnBrk="1" hangingPunct="1"/>
            <a:endParaRPr lang="en-US" sz="2400"/>
          </a:p>
          <a:p>
            <a:pPr lvl="1" eaLnBrk="1" hangingPunct="1"/>
            <a:endParaRPr lang="en-US" sz="2400"/>
          </a:p>
          <a:p>
            <a:pPr lvl="1" eaLnBrk="1" hangingPunct="1"/>
            <a:endParaRPr lang="en-US" sz="2400"/>
          </a:p>
          <a:p>
            <a:pPr lvl="1" eaLnBrk="1" hangingPunct="1"/>
            <a:endParaRPr lang="en-US" sz="2400"/>
          </a:p>
          <a:p>
            <a:pPr lvl="1" eaLnBrk="1" hangingPunct="1"/>
            <a:endParaRPr lang="en-US" sz="2400"/>
          </a:p>
          <a:p>
            <a:pPr lvl="1" eaLnBrk="1" hangingPunct="1"/>
            <a:endParaRPr lang="en-US" sz="2400"/>
          </a:p>
          <a:p>
            <a:pPr lvl="1" eaLnBrk="1" hangingPunct="1"/>
            <a:endParaRPr lang="en-US" sz="2400"/>
          </a:p>
          <a:p>
            <a:pPr lvl="1" eaLnBrk="1" hangingPunct="1"/>
            <a:endParaRPr lang="en-US" sz="2400"/>
          </a:p>
          <a:p>
            <a:pPr lvl="1" eaLnBrk="1" hangingPunct="1"/>
            <a:r>
              <a:rPr lang="en-US" sz="2400"/>
              <a:t>Examples: cold pack, baking bread, cooking an egg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819400"/>
            <a:ext cx="59467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Photosynthesis: </a:t>
            </a:r>
            <a:r>
              <a:rPr lang="en-US" sz="3200" dirty="0" smtClean="0">
                <a:ea typeface="+mj-ea"/>
                <a:cs typeface="+mj-cs"/>
              </a:rPr>
              <a:t>Reaction Discussion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143000"/>
            <a:ext cx="8915400" cy="5330825"/>
          </a:xfrm>
        </p:spPr>
        <p:txBody>
          <a:bodyPr/>
          <a:lstStyle/>
          <a:p>
            <a:pPr marL="273050" lvl="1" eaLnBrk="1" hangingPunct="1"/>
            <a:r>
              <a:rPr lang="en-US" sz="3500"/>
              <a:t>Endothermic reaction:</a:t>
            </a:r>
          </a:p>
          <a:p>
            <a:pPr marL="546100" lvl="2" eaLnBrk="1" hangingPunct="1"/>
            <a:r>
              <a:rPr lang="en-US" sz="3200"/>
              <a:t>Reactants:			Products:</a:t>
            </a:r>
          </a:p>
          <a:p>
            <a:pPr marL="819150" lvl="3" eaLnBrk="1" hangingPunct="1"/>
            <a:r>
              <a:rPr lang="en-US" sz="2400"/>
              <a:t>Carbon Dioxide			Oxygen</a:t>
            </a:r>
          </a:p>
          <a:p>
            <a:pPr marL="819150" lvl="3" eaLnBrk="1" hangingPunct="1"/>
            <a:r>
              <a:rPr lang="en-US" sz="2400"/>
              <a:t>Water					Sugar (glucose)</a:t>
            </a:r>
          </a:p>
          <a:p>
            <a:pPr marL="273050" lvl="1" eaLnBrk="1" hangingPunct="1"/>
            <a:endParaRPr lang="en-US" sz="2800"/>
          </a:p>
          <a:p>
            <a:pPr marL="273050" lvl="1" eaLnBrk="1" hangingPunct="1"/>
            <a:r>
              <a:rPr lang="en-US" sz="2800"/>
              <a:t>Energy from the sun is being </a:t>
            </a:r>
          </a:p>
          <a:p>
            <a:pPr marL="273050" lvl="1" eaLnBrk="1" hangingPunct="1">
              <a:buFont typeface="Wingdings 2" charset="2"/>
              <a:buNone/>
            </a:pPr>
            <a:r>
              <a:rPr lang="en-US" sz="2800"/>
              <a:t>transformed into chemical energy, </a:t>
            </a:r>
          </a:p>
          <a:p>
            <a:pPr marL="273050" lvl="1" eaLnBrk="1" hangingPunct="1">
              <a:buFont typeface="Wingdings 2" charset="2"/>
              <a:buNone/>
            </a:pPr>
            <a:r>
              <a:rPr lang="en-US" sz="2800"/>
              <a:t>which is being stored in sugars</a:t>
            </a:r>
          </a:p>
        </p:txBody>
      </p:sp>
      <p:pic>
        <p:nvPicPr>
          <p:cNvPr id="26628" name="Picture 2" descr="http://www.sheppardsoftware.com/content/animals/kidscorner/foodchain/photosynth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351213"/>
            <a:ext cx="2971800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http://www.proprofs.com/quiz-school/upload/yuiupload/20269336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46688"/>
            <a:ext cx="5410200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3886200" y="2590800"/>
            <a:ext cx="7620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Speeding up Reactions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0"/>
            <a:ext cx="8686800" cy="5330825"/>
          </a:xfrm>
        </p:spPr>
        <p:txBody>
          <a:bodyPr/>
          <a:lstStyle/>
          <a:p>
            <a:pPr marL="273050" lvl="1" eaLnBrk="1" hangingPunct="1"/>
            <a:r>
              <a:rPr lang="en-US" sz="3500"/>
              <a:t>The following increase the rate of reactions BECAUSE they </a:t>
            </a:r>
            <a:r>
              <a:rPr lang="en-US" sz="3500" b="1"/>
              <a:t>increase collisions</a:t>
            </a:r>
            <a:r>
              <a:rPr lang="en-US" sz="3500"/>
              <a:t>!</a:t>
            </a:r>
          </a:p>
          <a:p>
            <a:pPr marL="546100" lvl="2" eaLnBrk="1" hangingPunct="1"/>
            <a:r>
              <a:rPr lang="en-US" sz="3200"/>
              <a:t>Increasing temperature</a:t>
            </a:r>
          </a:p>
          <a:p>
            <a:pPr marL="546100" lvl="2" eaLnBrk="1" hangingPunct="1"/>
            <a:r>
              <a:rPr lang="en-US" sz="3200"/>
              <a:t>Increasing surface area</a:t>
            </a:r>
          </a:p>
          <a:p>
            <a:pPr marL="546100" lvl="2" eaLnBrk="1" hangingPunct="1"/>
            <a:r>
              <a:rPr lang="en-US" sz="3200"/>
              <a:t>Increasing the concentration of reactants</a:t>
            </a:r>
          </a:p>
          <a:p>
            <a:pPr marL="546100" lvl="2" eaLnBrk="1" hangingPunct="1"/>
            <a:r>
              <a:rPr lang="en-US" sz="3200"/>
              <a:t>Increasing the pressure</a:t>
            </a:r>
          </a:p>
          <a:p>
            <a:pPr marL="546100" lvl="2" eaLnBrk="1" hangingPunct="1"/>
            <a:endParaRPr lang="en-US" sz="3200"/>
          </a:p>
          <a:p>
            <a:pPr marL="546100" lvl="2" eaLnBrk="1" hangingPunct="1"/>
            <a:r>
              <a:rPr lang="en-US" sz="3200"/>
              <a:t>And CATALYSTS!</a:t>
            </a:r>
          </a:p>
          <a:p>
            <a:pPr marL="546100" lvl="2" eaLnBrk="1" hangingPunct="1"/>
            <a:endParaRPr lang="en-US" sz="320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Catalysts!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143000"/>
            <a:ext cx="8686800" cy="5330825"/>
          </a:xfrm>
        </p:spPr>
        <p:txBody>
          <a:bodyPr/>
          <a:lstStyle/>
          <a:p>
            <a:pPr marL="273050" lvl="1" eaLnBrk="1" hangingPunct="1"/>
            <a:r>
              <a:rPr lang="en-US" sz="3500"/>
              <a:t>A catalyst is a substance that speeds up a reaction</a:t>
            </a:r>
          </a:p>
          <a:p>
            <a:pPr marL="819150" lvl="3" eaLnBrk="1" hangingPunct="1"/>
            <a:r>
              <a:rPr lang="en-US" sz="2400"/>
              <a:t>It does this by lowering the activation energy of a chemical reaction.</a:t>
            </a:r>
          </a:p>
          <a:p>
            <a:pPr marL="546100" lvl="2" eaLnBrk="1" hangingPunct="1"/>
            <a:r>
              <a:rPr lang="en-US" sz="3200"/>
              <a:t>A catalyst is never changed, or never used up.</a:t>
            </a:r>
          </a:p>
          <a:p>
            <a:pPr marL="819150" lvl="3" eaLnBrk="1" hangingPunct="1"/>
            <a:r>
              <a:rPr lang="en-US" sz="3200">
                <a:solidFill>
                  <a:srgbClr val="FF0000"/>
                </a:solidFill>
              </a:rPr>
              <a:t>Think of it as a tool (like a screwdriver)</a:t>
            </a:r>
          </a:p>
          <a:p>
            <a:pPr marL="546100" lvl="2" eaLnBrk="1" hangingPunct="1"/>
            <a:endParaRPr lang="en-US" sz="3200"/>
          </a:p>
          <a:p>
            <a:pPr marL="546100" lvl="2" eaLnBrk="1" hangingPunct="1"/>
            <a:r>
              <a:rPr lang="en-US" sz="3200"/>
              <a:t>Each catalyst has ONE SPECIFIC JOB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5215</TotalTime>
  <Words>531</Words>
  <Application>Microsoft Macintosh PowerPoint</Application>
  <PresentationFormat>On-screen Show (4:3)</PresentationFormat>
  <Paragraphs>118</Paragraphs>
  <Slides>13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Oriel</vt:lpstr>
      <vt:lpstr>CHEMICAL REACTIONS CONTINUED…       ENERGY!</vt:lpstr>
      <vt:lpstr>Chemical Changes</vt:lpstr>
      <vt:lpstr>Energy in Chemical Reactions</vt:lpstr>
      <vt:lpstr>Energy in Chemical Reactions</vt:lpstr>
      <vt:lpstr>Heat Changes in Chem Reactions</vt:lpstr>
      <vt:lpstr>Heat Changes in Chem Reactions</vt:lpstr>
      <vt:lpstr>Photosynthesis: Reaction Discussion</vt:lpstr>
      <vt:lpstr>Speeding up Reactions</vt:lpstr>
      <vt:lpstr>Catalysts!</vt:lpstr>
      <vt:lpstr>Catalysts!</vt:lpstr>
      <vt:lpstr>Elephant Toothpaste!</vt:lpstr>
      <vt:lpstr>Enzymes!</vt:lpstr>
      <vt:lpstr>Enzyme and Substrate</vt:lpstr>
    </vt:vector>
  </TitlesOfParts>
  <Company>CCSD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Reactions</dc:title>
  <dc:creator>MEGAN KOVACH</dc:creator>
  <cp:lastModifiedBy>Windows User</cp:lastModifiedBy>
  <cp:revision>140</cp:revision>
  <dcterms:created xsi:type="dcterms:W3CDTF">2015-01-22T01:40:16Z</dcterms:created>
  <dcterms:modified xsi:type="dcterms:W3CDTF">2015-10-04T14:51:12Z</dcterms:modified>
</cp:coreProperties>
</file>