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handoutMasterIdLst>
    <p:handoutMasterId r:id="rId11"/>
  </p:handoutMasterIdLst>
  <p:sldIdLst>
    <p:sldId id="256" r:id="rId2"/>
    <p:sldId id="273" r:id="rId3"/>
    <p:sldId id="257" r:id="rId4"/>
    <p:sldId id="259" r:id="rId5"/>
    <p:sldId id="286" r:id="rId6"/>
    <p:sldId id="282" r:id="rId7"/>
    <p:sldId id="270" r:id="rId8"/>
    <p:sldId id="285" r:id="rId9"/>
    <p:sldId id="276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000" kern="1200">
        <a:solidFill>
          <a:schemeClr val="tx1"/>
        </a:solidFill>
        <a:latin typeface="Verdan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000" kern="1200">
        <a:solidFill>
          <a:schemeClr val="tx1"/>
        </a:solidFill>
        <a:latin typeface="Verdan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000" kern="1200">
        <a:solidFill>
          <a:schemeClr val="tx1"/>
        </a:solidFill>
        <a:latin typeface="Verdan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000" kern="1200">
        <a:solidFill>
          <a:schemeClr val="tx1"/>
        </a:solidFill>
        <a:latin typeface="Verdan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000" kern="1200">
        <a:solidFill>
          <a:schemeClr val="tx1"/>
        </a:solidFill>
        <a:latin typeface="Verdana" charset="0"/>
        <a:ea typeface="+mn-ea"/>
        <a:cs typeface="+mn-cs"/>
      </a:defRPr>
    </a:lvl5pPr>
    <a:lvl6pPr marL="2286000" algn="l" defTabSz="457200" rtl="0" eaLnBrk="1" latinLnBrk="0" hangingPunct="1">
      <a:defRPr sz="5000" kern="1200">
        <a:solidFill>
          <a:schemeClr val="tx1"/>
        </a:solidFill>
        <a:latin typeface="Verdana" charset="0"/>
        <a:ea typeface="+mn-ea"/>
        <a:cs typeface="+mn-cs"/>
      </a:defRPr>
    </a:lvl6pPr>
    <a:lvl7pPr marL="2743200" algn="l" defTabSz="457200" rtl="0" eaLnBrk="1" latinLnBrk="0" hangingPunct="1">
      <a:defRPr sz="5000" kern="1200">
        <a:solidFill>
          <a:schemeClr val="tx1"/>
        </a:solidFill>
        <a:latin typeface="Verdana" charset="0"/>
        <a:ea typeface="+mn-ea"/>
        <a:cs typeface="+mn-cs"/>
      </a:defRPr>
    </a:lvl7pPr>
    <a:lvl8pPr marL="3200400" algn="l" defTabSz="457200" rtl="0" eaLnBrk="1" latinLnBrk="0" hangingPunct="1">
      <a:defRPr sz="5000" kern="1200">
        <a:solidFill>
          <a:schemeClr val="tx1"/>
        </a:solidFill>
        <a:latin typeface="Verdana" charset="0"/>
        <a:ea typeface="+mn-ea"/>
        <a:cs typeface="+mn-cs"/>
      </a:defRPr>
    </a:lvl8pPr>
    <a:lvl9pPr marL="3657600" algn="l" defTabSz="457200" rtl="0" eaLnBrk="1" latinLnBrk="0" hangingPunct="1">
      <a:defRPr sz="5000" kern="1200">
        <a:solidFill>
          <a:schemeClr val="tx1"/>
        </a:solidFill>
        <a:latin typeface="Verdan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04" autoAdjust="0"/>
  </p:normalViewPr>
  <p:slideViewPr>
    <p:cSldViewPr>
      <p:cViewPr varScale="1">
        <p:scale>
          <a:sx n="98" d="100"/>
          <a:sy n="98" d="100"/>
        </p:scale>
        <p:origin x="-13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3421733B-CC54-704A-8284-83DB0A5E6B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90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2FFDE316-7C56-AD45-9A0A-6DEE0BEA6E4B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55EBC-351E-2949-A4A9-831BC5946B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EE4BA-31EC-AC4A-80B9-37C3D73819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1313C-C1A8-A242-8868-3DFDD5DFD7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CFA0EF18-C690-5A41-848B-93EBBD8E3431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30913-0E31-B444-97B2-E450326ABD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2FAD9-7669-174F-8520-C81E306996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AD94C-CAA0-544D-97C3-35E98A1052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D3FC8-6A75-EA41-B2B8-A470DE4617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77217-3722-FE46-8FFE-166902C8BC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>
            <a:spLocks noChangeArrowheads="1"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5257800 w 5257800"/>
              <a:gd name="T1" fmla="*/ 2057400 h 4114800"/>
              <a:gd name="T2" fmla="*/ 2628900 w 5257800"/>
              <a:gd name="T3" fmla="*/ 4114800 h 4114800"/>
              <a:gd name="T4" fmla="*/ 0 w 5257800"/>
              <a:gd name="T5" fmla="*/ 2057400 h 4114800"/>
              <a:gd name="T6" fmla="*/ 2628900 w 5257800"/>
              <a:gd name="T7" fmla="*/ 0 h 411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257800"/>
              <a:gd name="T13" fmla="*/ 0 h 4114800"/>
              <a:gd name="T14" fmla="*/ 5182785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>
            <a:solidFill>
              <a:srgbClr val="C0C0C0"/>
            </a:solidFill>
            <a:miter lim="800000"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Right Triangle 5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63500" dist="6350" dir="12899787" algn="tl" rotWithShape="0">
              <a:srgbClr val="000000">
                <a:alpha val="46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1887D0AB-6384-1049-8C28-F61BF110E0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3" grpId="0" build="p"/>
    </p:bld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8093FD44-628A-A34B-AE2B-B6D30AC0E5D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0" r:id="rId2"/>
    <p:sldLayoutId id="2147484029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30" r:id="rId9"/>
    <p:sldLayoutId id="2147484026" r:id="rId10"/>
    <p:sldLayoutId id="2147484027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charset="2"/>
        <a:buChar char="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8100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Oxidation Numbers</a:t>
            </a:r>
            <a:endParaRPr lang="en-US" dirty="0" smtClean="0"/>
          </a:p>
        </p:txBody>
      </p:sp>
      <p:pic>
        <p:nvPicPr>
          <p:cNvPr id="5124" name="Picture 4" descr="j02379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052763"/>
            <a:ext cx="2203450" cy="18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“Happy” Elements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4876800" cy="4530725"/>
          </a:xfrm>
        </p:spPr>
        <p:txBody>
          <a:bodyPr/>
          <a:lstStyle/>
          <a:p>
            <a:pPr eaLnBrk="1" hangingPunct="1"/>
            <a:r>
              <a:rPr lang="en-US" sz="3600"/>
              <a:t>All elements want to be “happy”</a:t>
            </a:r>
          </a:p>
          <a:p>
            <a:pPr eaLnBrk="1" hangingPunct="1"/>
            <a:r>
              <a:rPr lang="en-US" sz="3600"/>
              <a:t>An atom wants a stable outer energy level to make them “happy”</a:t>
            </a:r>
          </a:p>
        </p:txBody>
      </p:sp>
      <p:pic>
        <p:nvPicPr>
          <p:cNvPr id="6148" name="Picture 4" descr="j00786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600200"/>
            <a:ext cx="19050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 descr="http://www.glogster.com/media/2/3/19/13/319139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6576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/>
            <a:r>
              <a:rPr lang="en-US" sz="4600">
                <a:solidFill>
                  <a:srgbClr val="7B9899"/>
                </a:solidFill>
              </a:rPr>
              <a:t>How do they become happy?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5181600" cy="4191000"/>
          </a:xfrm>
        </p:spPr>
        <p:txBody>
          <a:bodyPr/>
          <a:lstStyle/>
          <a:p>
            <a:pPr eaLnBrk="1" hangingPunct="1"/>
            <a:r>
              <a:rPr lang="en-US" sz="3200"/>
              <a:t>Atoms will gain or lose electrons in order to become stable. </a:t>
            </a:r>
          </a:p>
          <a:p>
            <a:pPr eaLnBrk="1" hangingPunct="1"/>
            <a:r>
              <a:rPr lang="en-US" sz="3200"/>
              <a:t>Usually the most stable configuration involves having 8 valence e</a:t>
            </a:r>
            <a:r>
              <a:rPr lang="en-US" sz="3200" baseline="30000"/>
              <a:t>-</a:t>
            </a:r>
            <a:endParaRPr lang="en-US" sz="3200"/>
          </a:p>
          <a:p>
            <a:pPr eaLnBrk="1" hangingPunct="1"/>
            <a:endParaRPr lang="en-US" sz="3200"/>
          </a:p>
          <a:p>
            <a:pPr eaLnBrk="1" hangingPunct="1"/>
            <a:r>
              <a:rPr lang="en-US" sz="3200"/>
              <a:t>8 electrons = full octet</a:t>
            </a:r>
          </a:p>
          <a:p>
            <a:pPr eaLnBrk="1" hangingPunct="1">
              <a:buFont typeface="Wingdings" charset="2"/>
              <a:buNone/>
            </a:pPr>
            <a:endParaRPr lang="en-US" sz="5400"/>
          </a:p>
        </p:txBody>
      </p:sp>
      <p:pic>
        <p:nvPicPr>
          <p:cNvPr id="7172" name="Picture 5" descr="http://doemarie.com/spare_electron_carto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828800"/>
            <a:ext cx="38862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eaLnBrk="1" hangingPunct="1"/>
            <a:r>
              <a:rPr lang="en-US"/>
              <a:t>Stable Elements…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686800" cy="4987925"/>
          </a:xfrm>
        </p:spPr>
        <p:txBody>
          <a:bodyPr/>
          <a:lstStyle/>
          <a:p>
            <a:pPr eaLnBrk="1" hangingPunct="1"/>
            <a:r>
              <a:rPr lang="en-US" sz="3600"/>
              <a:t>Nobel Gases do not need to transfer or share any electrons because they already have 8 valence electrons and are stable</a:t>
            </a:r>
          </a:p>
          <a:p>
            <a:pPr lvl="1" eaLnBrk="1" hangingPunct="1">
              <a:buFont typeface="Wingdings 2" charset="2"/>
              <a:buNone/>
            </a:pPr>
            <a:endParaRPr lang="en-US" sz="3100"/>
          </a:p>
          <a:p>
            <a:pPr eaLnBrk="1" hangingPunct="1">
              <a:buFont typeface="Wingdings" charset="2"/>
              <a:buNone/>
            </a:pPr>
            <a:endParaRPr lang="en-US" sz="4800"/>
          </a:p>
        </p:txBody>
      </p:sp>
      <p:pic>
        <p:nvPicPr>
          <p:cNvPr id="9220" name="Picture 5" descr="C:\Documents and Settings\IAN_BANKER\Desktop\Dropbox\Photos\science\science cat\4f97411fcddc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797175"/>
            <a:ext cx="4114800" cy="40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eaLnBrk="1" hangingPunct="1"/>
            <a:r>
              <a:rPr lang="en-US"/>
              <a:t>Octet Rule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686800" cy="4987925"/>
          </a:xfrm>
        </p:spPr>
        <p:txBody>
          <a:bodyPr/>
          <a:lstStyle/>
          <a:p>
            <a:pPr eaLnBrk="1" hangingPunct="1"/>
            <a:r>
              <a:rPr lang="en-US" sz="3600"/>
              <a:t>Atoms will form bonds with other atoms in order to have eight valence electrons. </a:t>
            </a:r>
          </a:p>
          <a:p>
            <a:pPr lvl="1" eaLnBrk="1" hangingPunct="1"/>
            <a:r>
              <a:rPr lang="en-US" sz="3200"/>
              <a:t>Can share or transfer electrons with other elements</a:t>
            </a:r>
          </a:p>
          <a:p>
            <a:pPr lvl="1" eaLnBrk="1" hangingPunct="1"/>
            <a:r>
              <a:rPr lang="en-US" sz="2800"/>
              <a:t>Elements will not just lose or gain electrons.  They will give to another element or take from another element</a:t>
            </a:r>
          </a:p>
          <a:p>
            <a:pPr lvl="1" eaLnBrk="1" hangingPunct="1">
              <a:buFont typeface="Wingdings 2" charset="2"/>
              <a:buNone/>
            </a:pPr>
            <a:endParaRPr lang="en-US" sz="3100"/>
          </a:p>
          <a:p>
            <a:pPr eaLnBrk="1" hangingPunct="1">
              <a:buFont typeface="Wingdings" charset="2"/>
              <a:buNone/>
            </a:pPr>
            <a:endParaRPr lang="en-US" sz="4800"/>
          </a:p>
        </p:txBody>
      </p:sp>
      <p:pic>
        <p:nvPicPr>
          <p:cNvPr id="9220" name="Picture 5" descr="http://upload.wikimedia.org/wikipedia/commons/thumb/8/83/Electron_shell_010_Neon.svg/180px-Electron_shell_010_Neon.svg.png"/>
          <p:cNvPicPr>
            <a:picLocks noChangeAspect="1" noChangeArrowheads="1"/>
          </p:cNvPicPr>
          <p:nvPr/>
        </p:nvPicPr>
        <p:blipFill>
          <a:blip r:embed="rId2"/>
          <a:srcRect t="30412" b="22118"/>
          <a:stretch>
            <a:fillRect/>
          </a:stretch>
        </p:blipFill>
        <p:spPr bwMode="auto">
          <a:xfrm>
            <a:off x="3962400" y="4519613"/>
            <a:ext cx="4572000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Oxidation Numbers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527175"/>
            <a:ext cx="4270375" cy="4187825"/>
          </a:xfrm>
        </p:spPr>
        <p:txBody>
          <a:bodyPr/>
          <a:lstStyle/>
          <a:p>
            <a:pPr eaLnBrk="1" hangingPunct="1"/>
            <a:r>
              <a:rPr lang="en-US" sz="3600"/>
              <a:t>The oxidation number indicates how many electrons are going to be lost or gained during bonding. </a:t>
            </a:r>
          </a:p>
          <a:p>
            <a:pPr lvl="1" eaLnBrk="1" hangingPunct="1"/>
            <a:r>
              <a:rPr lang="en-US" sz="2800"/>
              <a:t>Range from -4 to +4</a:t>
            </a:r>
          </a:p>
          <a:p>
            <a:pPr eaLnBrk="1" hangingPunct="1">
              <a:buFont typeface="Wingdings" charset="2"/>
              <a:buNone/>
            </a:pPr>
            <a:endParaRPr lang="en-US" sz="4400"/>
          </a:p>
        </p:txBody>
      </p:sp>
      <p:pic>
        <p:nvPicPr>
          <p:cNvPr id="10244" name="Picture 5" descr="http://rlv.zcache.com/im_positive_i_lost_an_electron_tshirt-p235883650308811318qtdg_4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6764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537575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Predicting Oxidation Numbers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6868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charset="2"/>
              <a:buNone/>
            </a:pPr>
            <a:r>
              <a:rPr lang="en-US" sz="3200"/>
              <a:t>1. First, determine how many valence electrons the neutral atom has. </a:t>
            </a:r>
          </a:p>
          <a:p>
            <a:pPr eaLnBrk="1" hangingPunct="1">
              <a:lnSpc>
                <a:spcPct val="90000"/>
              </a:lnSpc>
              <a:buFont typeface="Wingdings 2" charset="2"/>
              <a:buNone/>
            </a:pPr>
            <a:r>
              <a:rPr lang="en-US" sz="3200"/>
              <a:t>2. Determine if the atom will lose or gain electrons.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/>
              <a:t>Ask yourself, which would be faster?</a:t>
            </a:r>
          </a:p>
          <a:p>
            <a:pPr marL="822325" lvl="2" indent="-273050" eaLnBrk="1" hangingPunct="1">
              <a:buFont typeface="Wingdings" charset="2"/>
              <a:buChar char=""/>
            </a:pPr>
            <a:r>
              <a:rPr lang="en-US" sz="2400"/>
              <a:t>A) Losing down to zero</a:t>
            </a:r>
          </a:p>
          <a:p>
            <a:pPr marL="822325" lvl="2" indent="-273050" eaLnBrk="1" hangingPunct="1">
              <a:buFont typeface="Wingdings" charset="2"/>
              <a:buChar char=""/>
            </a:pPr>
            <a:r>
              <a:rPr lang="en-US" sz="2400"/>
              <a:t>B) Gaining up to eight </a:t>
            </a:r>
          </a:p>
          <a:p>
            <a:pPr eaLnBrk="1" hangingPunct="1">
              <a:buFont typeface="Wingdings 2" charset="2"/>
              <a:buNone/>
            </a:pPr>
            <a:r>
              <a:rPr lang="en-US" sz="3200"/>
              <a:t>3.Count the number of electrons gained or lost. </a:t>
            </a:r>
          </a:p>
          <a:p>
            <a:pPr lvl="1" eaLnBrk="1" hangingPunct="1">
              <a:buFont typeface="Wingdings" charset="2"/>
              <a:buChar char=""/>
            </a:pPr>
            <a:r>
              <a:rPr lang="en-US" sz="2800"/>
              <a:t>If you lose electrons, the charge will be (+)</a:t>
            </a:r>
          </a:p>
          <a:p>
            <a:pPr lvl="1" eaLnBrk="1" hangingPunct="1">
              <a:buFont typeface="Wingdings" charset="2"/>
              <a:buChar char=""/>
            </a:pPr>
            <a:r>
              <a:rPr lang="en-US" sz="2800"/>
              <a:t>If you gain extra electrons, the charge will be (-)</a:t>
            </a:r>
          </a:p>
          <a:p>
            <a:pPr eaLnBrk="1" hangingPunct="1">
              <a:lnSpc>
                <a:spcPct val="90000"/>
              </a:lnSpc>
            </a:pPr>
            <a:endParaRPr lang="en-US" sz="3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Practice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What would the oxidation number be for the following atoms?</a:t>
            </a:r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/>
              <a:t>A) Lithium		B) Sulfur</a:t>
            </a:r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/>
              <a:t>C) Aluminum		D) Iodine</a:t>
            </a:r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/>
              <a:t>E) Phosphorous		F) Carbon</a:t>
            </a:r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/>
              <a:t>G) Neon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124200" y="3124200"/>
            <a:ext cx="5638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2600" b="1" i="1">
                <a:solidFill>
                  <a:srgbClr val="FF0000"/>
                </a:solidFill>
                <a:latin typeface="Constantia" charset="0"/>
              </a:rPr>
              <a:t>1+			2-</a:t>
            </a:r>
          </a:p>
          <a:p>
            <a:pPr marL="273050" indent="-273050"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endParaRPr lang="en-US" sz="2600" b="1" i="1">
              <a:solidFill>
                <a:srgbClr val="FF0000"/>
              </a:solidFill>
              <a:latin typeface="Constantia" charset="0"/>
            </a:endParaRPr>
          </a:p>
          <a:p>
            <a:pPr marL="273050" indent="-273050"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2600" b="1" i="1">
                <a:solidFill>
                  <a:srgbClr val="FF0000"/>
                </a:solidFill>
                <a:latin typeface="Constantia" charset="0"/>
              </a:rPr>
              <a:t>3+			1-</a:t>
            </a:r>
          </a:p>
          <a:p>
            <a:pPr marL="273050" indent="-273050"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endParaRPr lang="en-US" sz="2600" b="1" i="1">
              <a:solidFill>
                <a:srgbClr val="FF0000"/>
              </a:solidFill>
              <a:latin typeface="Constantia" charset="0"/>
            </a:endParaRPr>
          </a:p>
          <a:p>
            <a:pPr marL="273050" indent="-273050"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2600" b="1" i="1">
                <a:solidFill>
                  <a:srgbClr val="FF0000"/>
                </a:solidFill>
                <a:latin typeface="Constantia" charset="0"/>
              </a:rPr>
              <a:t>3-				4±</a:t>
            </a:r>
          </a:p>
          <a:p>
            <a:pPr marL="273050" indent="-273050"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endParaRPr lang="en-US" sz="2600" b="1" i="1">
              <a:solidFill>
                <a:srgbClr val="FF0000"/>
              </a:solidFill>
              <a:latin typeface="Constantia" charset="0"/>
            </a:endParaRPr>
          </a:p>
          <a:p>
            <a:pPr marL="273050" indent="-273050"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2600" b="1" i="1">
                <a:solidFill>
                  <a:srgbClr val="FF0000"/>
                </a:solidFill>
                <a:latin typeface="Constantia" charset="0"/>
              </a:rPr>
              <a:t>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Oxidation #s on the PT</a:t>
            </a:r>
          </a:p>
        </p:txBody>
      </p:sp>
      <p:pic>
        <p:nvPicPr>
          <p:cNvPr id="1331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4648" r="2324"/>
          <a:stretch>
            <a:fillRect/>
          </a:stretch>
        </p:blipFill>
        <p:spPr>
          <a:xfrm>
            <a:off x="147638" y="2209800"/>
            <a:ext cx="8996362" cy="3276600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5418</TotalTime>
  <Words>265</Words>
  <Application>Microsoft Macintosh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Oxidation Numbers</vt:lpstr>
      <vt:lpstr>“Happy” Elements</vt:lpstr>
      <vt:lpstr>How do they become happy?</vt:lpstr>
      <vt:lpstr>Stable Elements…</vt:lpstr>
      <vt:lpstr>Octet Rule</vt:lpstr>
      <vt:lpstr>Oxidation Numbers</vt:lpstr>
      <vt:lpstr>Predicting Oxidation Numbers</vt:lpstr>
      <vt:lpstr>Practice</vt:lpstr>
      <vt:lpstr>Oxidation #s on the PT</vt:lpstr>
    </vt:vector>
  </TitlesOfParts>
  <Company>CCSD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Bonding</dc:title>
  <dc:creator> </dc:creator>
  <cp:lastModifiedBy>Meg Kovach</cp:lastModifiedBy>
  <cp:revision>129</cp:revision>
  <dcterms:created xsi:type="dcterms:W3CDTF">2015-01-22T01:31:16Z</dcterms:created>
  <dcterms:modified xsi:type="dcterms:W3CDTF">2015-09-22T00:46:03Z</dcterms:modified>
</cp:coreProperties>
</file>