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handoutMasterIdLst>
    <p:handoutMasterId r:id="rId21"/>
  </p:handoutMasterIdLst>
  <p:sldIdLst>
    <p:sldId id="256" r:id="rId2"/>
    <p:sldId id="261" r:id="rId3"/>
    <p:sldId id="290" r:id="rId4"/>
    <p:sldId id="277" r:id="rId5"/>
    <p:sldId id="286" r:id="rId6"/>
    <p:sldId id="262" r:id="rId7"/>
    <p:sldId id="292" r:id="rId8"/>
    <p:sldId id="263" r:id="rId9"/>
    <p:sldId id="274" r:id="rId10"/>
    <p:sldId id="287" r:id="rId11"/>
    <p:sldId id="294" r:id="rId12"/>
    <p:sldId id="293" r:id="rId13"/>
    <p:sldId id="264" r:id="rId14"/>
    <p:sldId id="275" r:id="rId15"/>
    <p:sldId id="289" r:id="rId16"/>
    <p:sldId id="280" r:id="rId17"/>
    <p:sldId id="265" r:id="rId18"/>
    <p:sldId id="272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457200" rtl="0" eaLnBrk="1" latinLnBrk="0" hangingPunct="1">
      <a:defRPr sz="5000"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04" autoAdjust="0"/>
  </p:normalViewPr>
  <p:slideViewPr>
    <p:cSldViewPr>
      <p:cViewPr varScale="1">
        <p:scale>
          <a:sx n="98" d="100"/>
          <a:sy n="98" d="100"/>
        </p:scale>
        <p:origin x="-1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BF5947F-424D-1B40-9C04-69F4DA242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2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1B658F0-DAE6-0148-8D9B-29C6EA9F2BD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FF0E-2674-2945-BD7B-CC2291D57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D114-BA05-E246-9BCD-A7E0B2732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442F-8B2F-1340-B688-A6233FB42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FD40DF7-27CA-0F40-8826-0E9670D1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9025C-54CE-2243-AB47-3AB9B142D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AD9F6-4D57-F84D-A28D-7B15A25B0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15A8-F51E-0542-BBC0-B043D6DF3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2D204-4841-DA47-9F39-579E14B27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AE1D6-8754-7140-BC4E-17A9A99DD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miter lim="800000"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BB507E5-EE45-CF43-A21C-A9799A127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build="p"/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F004198-1D6D-654E-90E5-52F601CBB31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4" r:id="rId2"/>
    <p:sldLayoutId id="2147484113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4" r:id="rId9"/>
    <p:sldLayoutId id="2147484110" r:id="rId10"/>
    <p:sldLayoutId id="2147484111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Bonding</a:t>
            </a:r>
          </a:p>
        </p:txBody>
      </p:sp>
      <p:pic>
        <p:nvPicPr>
          <p:cNvPr id="5124" name="Picture 4" descr="j02379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052763"/>
            <a:ext cx="220345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788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B9899"/>
                </a:solidFill>
              </a:rPr>
              <a:t>Drawing Ionic Bonds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915400" cy="5694363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Lets use NaCl  (a metal and a nonmetal)</a:t>
            </a:r>
          </a:p>
          <a:p>
            <a:pPr marL="273050" indent="-273050">
              <a:buClr>
                <a:srgbClr val="0BD0D9"/>
              </a:buClr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1</a:t>
            </a:r>
            <a:r>
              <a:rPr lang="en-US" sz="2800" baseline="30000"/>
              <a:t>st</a:t>
            </a:r>
            <a:r>
              <a:rPr lang="en-US" sz="2800"/>
              <a:t> – Determine the oxidation numbers</a:t>
            </a:r>
          </a:p>
          <a:p>
            <a:pPr marL="1187450" lvl="2" indent="-273050">
              <a:buClr>
                <a:srgbClr val="0BD0D9"/>
              </a:buClr>
            </a:pPr>
            <a:r>
              <a:rPr lang="en-US" sz="2800">
                <a:solidFill>
                  <a:srgbClr val="FF0000"/>
                </a:solidFill>
              </a:rPr>
              <a:t>Na = 1+		Cl = 1-</a:t>
            </a:r>
          </a:p>
          <a:p>
            <a:pPr marL="1187450" lvl="2" indent="-273050">
              <a:buClr>
                <a:srgbClr val="0BD0D9"/>
              </a:buClr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2</a:t>
            </a:r>
            <a:r>
              <a:rPr lang="en-US" sz="2800" baseline="30000"/>
              <a:t>nd</a:t>
            </a:r>
            <a:r>
              <a:rPr lang="en-US" sz="2800"/>
              <a:t> – Draw the Lewis Structure for each atom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3</a:t>
            </a:r>
            <a:r>
              <a:rPr lang="en-US" sz="2800" baseline="30000"/>
              <a:t>rd</a:t>
            </a:r>
            <a:r>
              <a:rPr lang="en-US" sz="2800"/>
              <a:t> – Draw the electron(s) being transferred in the proper direction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 b="1"/>
              <a:t>DOUBLE CHECK:</a:t>
            </a:r>
          </a:p>
          <a:p>
            <a:pPr marL="273050" indent="-273050">
              <a:buClr>
                <a:srgbClr val="0BD0D9"/>
              </a:buClr>
            </a:pPr>
            <a:r>
              <a:rPr lang="en-US" sz="2800"/>
              <a:t>Does each atom have </a:t>
            </a:r>
          </a:p>
          <a:p>
            <a:pPr marL="273050" indent="-273050">
              <a:buClr>
                <a:srgbClr val="0BD0D9"/>
              </a:buClr>
            </a:pPr>
            <a:r>
              <a:rPr lang="en-US" sz="2800"/>
              <a:t>a full valence orbital?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263" y="4495800"/>
            <a:ext cx="412273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788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B9899"/>
                </a:solidFill>
              </a:rPr>
              <a:t>Practice Drawing Ionic Bonds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915400" cy="4400550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K and Br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Mg and Cl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K and S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/>
              <a:t>Types of Chemical Bonds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797425"/>
          </a:xfrm>
        </p:spPr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smtClean="0">
                <a:ea typeface="+mn-ea"/>
              </a:rPr>
              <a:t>There are 3 different ways that two (or more) atoms can interact or BOND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/>
              <a:t>3 types of bonds: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a typeface="+mn-ea"/>
              </a:rPr>
              <a:t>Ionic 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rgbClr val="FF0000"/>
                </a:solidFill>
                <a:ea typeface="+mn-ea"/>
              </a:rPr>
              <a:t>Covalent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a typeface="+mn-ea"/>
              </a:rPr>
              <a:t>Metallic</a:t>
            </a:r>
          </a:p>
        </p:txBody>
      </p:sp>
      <p:pic>
        <p:nvPicPr>
          <p:cNvPr id="16388" name="Picture 5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6663" y="3657600"/>
            <a:ext cx="28273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/>
              <a:t>Covalent Bonds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/>
          <a:lstStyle/>
          <a:p>
            <a:pPr eaLnBrk="1" hangingPunct="1"/>
            <a:r>
              <a:rPr lang="en-US" sz="3200"/>
              <a:t>Occur between two nonmetals. </a:t>
            </a:r>
          </a:p>
          <a:p>
            <a:pPr eaLnBrk="1" hangingPunct="1"/>
            <a:r>
              <a:rPr lang="en-US" sz="3200"/>
              <a:t>Formed when two atoms </a:t>
            </a:r>
            <a:r>
              <a:rPr lang="en-US" sz="3200" b="1" u="sng"/>
              <a:t>share</a:t>
            </a:r>
            <a:r>
              <a:rPr lang="en-US" sz="3200"/>
              <a:t> electrons with one another. 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Can be between two different atoms, or between two atoms of the same element</a:t>
            </a:r>
          </a:p>
          <a:p>
            <a:pPr marL="546100" lvl="2" indent="-273050" eaLnBrk="1" hangingPunct="1">
              <a:buClr>
                <a:srgbClr val="0BD0D9"/>
              </a:buClr>
              <a:buSzPct val="95000"/>
            </a:pPr>
            <a:r>
              <a:rPr lang="en-US" sz="2700"/>
              <a:t>Also called Molecular compounds</a:t>
            </a:r>
          </a:p>
          <a:p>
            <a:pPr marL="1093788" lvl="4" indent="-273050" eaLnBrk="1" hangingPunct="1">
              <a:buSzPct val="95000"/>
            </a:pPr>
            <a:r>
              <a:rPr lang="en-US" sz="2600"/>
              <a:t>aka </a:t>
            </a:r>
            <a:r>
              <a:rPr lang="en-US" sz="2600" b="1"/>
              <a:t>MOLECULE</a:t>
            </a:r>
          </a:p>
          <a:p>
            <a:pPr eaLnBrk="1" hangingPunct="1"/>
            <a:endParaRPr lang="en-US" sz="360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862513"/>
            <a:ext cx="28956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z="4600"/>
              <a:t>Properties of Covalent Bonds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842375" cy="274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/>
              <a:t>Weaker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/>
              <a:t>Low melting and boiling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/>
              <a:t>Do NOT conduct electricity when in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/>
              <a:t>Generally don’t dissolve in water.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/>
              <a:t>Generally gases or liquids at room temperature</a:t>
            </a:r>
          </a:p>
          <a:p>
            <a:pPr eaLnBrk="1" hangingPunct="1">
              <a:lnSpc>
                <a:spcPct val="90000"/>
              </a:lnSpc>
            </a:pPr>
            <a:endParaRPr lang="en-US" sz="360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914900"/>
            <a:ext cx="2819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788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B9899"/>
                </a:solidFill>
              </a:rPr>
              <a:t>Drawing Covalent Bonds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915400" cy="4586288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/>
              <a:t>Lets use HCl  (2 non-metals)</a:t>
            </a:r>
          </a:p>
          <a:p>
            <a:pPr marL="273050" indent="-273050">
              <a:buClr>
                <a:srgbClr val="0BD0D9"/>
              </a:buClr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400"/>
              <a:t>1</a:t>
            </a:r>
            <a:r>
              <a:rPr lang="en-US" sz="2400" baseline="30000"/>
              <a:t>st</a:t>
            </a:r>
            <a:r>
              <a:rPr lang="en-US" sz="2400"/>
              <a:t>  – Draw the Lewis Structure for each atom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400"/>
              <a:t>2</a:t>
            </a:r>
            <a:r>
              <a:rPr lang="en-US" sz="2400" baseline="30000"/>
              <a:t>nd</a:t>
            </a:r>
            <a:r>
              <a:rPr lang="en-US" sz="2400"/>
              <a:t> – Draw the electron(s) being shared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400"/>
              <a:t>3</a:t>
            </a:r>
            <a:r>
              <a:rPr lang="en-US" sz="2400" baseline="30000"/>
              <a:t>rd</a:t>
            </a:r>
            <a:r>
              <a:rPr lang="en-US" sz="2400"/>
              <a:t> – Draw each covalent bond as a line</a:t>
            </a:r>
          </a:p>
          <a:p>
            <a:pPr marL="273050" indent="-273050">
              <a:buClr>
                <a:srgbClr val="0BD0D9"/>
              </a:buClr>
            </a:pPr>
            <a:r>
              <a:rPr lang="en-US" sz="2400"/>
              <a:t>			between the two atoms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r>
              <a:rPr lang="en-US" sz="2800" b="1"/>
              <a:t>DOUBLE CHECK:</a:t>
            </a:r>
          </a:p>
          <a:p>
            <a:pPr marL="273050" indent="-273050">
              <a:buClr>
                <a:srgbClr val="0BD0D9"/>
              </a:buClr>
            </a:pPr>
            <a:r>
              <a:rPr lang="en-US" sz="2800"/>
              <a:t>Does each atom have </a:t>
            </a:r>
          </a:p>
          <a:p>
            <a:pPr marL="273050" indent="-273050">
              <a:buClr>
                <a:srgbClr val="0BD0D9"/>
              </a:buClr>
            </a:pPr>
            <a:r>
              <a:rPr lang="en-US" sz="2800"/>
              <a:t>a full valence orbital?</a:t>
            </a:r>
          </a:p>
          <a:p>
            <a:pPr marL="273050" indent="-273050">
              <a:buClr>
                <a:srgbClr val="0BD0D9"/>
              </a:buClr>
              <a:buFont typeface="Wingdings 2" charset="2"/>
              <a:buChar char=""/>
            </a:pPr>
            <a:endParaRPr lang="en-US" sz="280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 l="15401" t="11613"/>
          <a:stretch>
            <a:fillRect/>
          </a:stretch>
        </p:blipFill>
        <p:spPr bwMode="auto">
          <a:xfrm>
            <a:off x="6934200" y="3795713"/>
            <a:ext cx="2209800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PRACTICE COVALENT BONDS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533400" y="1752600"/>
            <a:ext cx="7772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/>
              <a:t>H</a:t>
            </a:r>
            <a:r>
              <a:rPr lang="en-US" sz="3600" baseline="-25000"/>
              <a:t>2</a:t>
            </a:r>
            <a:r>
              <a:rPr lang="en-US" sz="3600"/>
              <a:t>O</a:t>
            </a:r>
          </a:p>
          <a:p>
            <a:endParaRPr lang="en-US" sz="3600"/>
          </a:p>
          <a:p>
            <a:endParaRPr lang="en-US" sz="3600"/>
          </a:p>
          <a:p>
            <a:r>
              <a:rPr lang="en-US" sz="3600"/>
              <a:t>CH</a:t>
            </a:r>
            <a:r>
              <a:rPr lang="en-US" sz="3600" baseline="-25000"/>
              <a:t>4</a:t>
            </a:r>
          </a:p>
          <a:p>
            <a:endParaRPr lang="en-US" sz="3600"/>
          </a:p>
          <a:p>
            <a:endParaRPr lang="en-US" sz="3600"/>
          </a:p>
          <a:p>
            <a:r>
              <a:rPr lang="en-US" sz="3600"/>
              <a:t>CO</a:t>
            </a:r>
            <a:r>
              <a:rPr lang="en-US" sz="3600" baseline="-25000"/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Diatomic Molecules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686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/>
              <a:t>Formed between two atoms of the same element covalently bonded together. They cannot exist as lone atoms and must bond to something.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/>
              <a:t>Called </a:t>
            </a:r>
            <a:r>
              <a:rPr lang="en-US" sz="4000" u="sng"/>
              <a:t>Molecules</a:t>
            </a:r>
            <a:endParaRPr lang="en-US" sz="4000"/>
          </a:p>
          <a:p>
            <a:pPr eaLnBrk="1" hangingPunct="1">
              <a:lnSpc>
                <a:spcPct val="80000"/>
              </a:lnSpc>
            </a:pPr>
            <a:endParaRPr lang="en-US" sz="4000"/>
          </a:p>
          <a:p>
            <a:pPr eaLnBrk="1" hangingPunct="1">
              <a:lnSpc>
                <a:spcPct val="80000"/>
              </a:lnSpc>
            </a:pPr>
            <a:r>
              <a:rPr lang="en-US" sz="4000"/>
              <a:t>I Br Cl F O N H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500"/>
              <a:t>BrINClHOF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500"/>
              <a:t>Seven form a seven</a:t>
            </a:r>
          </a:p>
        </p:txBody>
      </p:sp>
      <p:pic>
        <p:nvPicPr>
          <p:cNvPr id="21508" name="Picture 6" descr="SN31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886200"/>
            <a:ext cx="39703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758825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7B9899"/>
                </a:solidFill>
              </a:rPr>
              <a:t>How do you know which type of bond is formed?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rmAutofit/>
          </a:bodyPr>
          <a:lstStyle/>
          <a:p>
            <a:pPr eaLnBrk="1" hangingPunct="1">
              <a:buFont typeface="Wingdings 2" charset="2"/>
              <a:buNone/>
            </a:pPr>
            <a:r>
              <a:rPr lang="en-US" sz="3600" u="sng"/>
              <a:t>	IONIC			COVALENT		</a:t>
            </a:r>
          </a:p>
          <a:p>
            <a:pPr eaLnBrk="1" hangingPunct="1">
              <a:buFont typeface="Wingdings 2" charset="2"/>
              <a:buNone/>
            </a:pPr>
            <a:r>
              <a:rPr lang="en-US" sz="3200"/>
              <a:t>- Metal and Nonmetal	- Two Non Metals</a:t>
            </a:r>
          </a:p>
          <a:p>
            <a:pPr eaLnBrk="1" hangingPunct="1">
              <a:buFont typeface="Wingdings 2" charset="2"/>
              <a:buNone/>
            </a:pPr>
            <a:r>
              <a:rPr lang="en-US" sz="3200"/>
              <a:t>- Transfer Electrons		- Share Electrons</a:t>
            </a:r>
          </a:p>
          <a:p>
            <a:pPr lvl="1" eaLnBrk="1" hangingPunct="1">
              <a:buFont typeface="Wingdings 2" charset="2"/>
              <a:buNone/>
            </a:pPr>
            <a:endParaRPr lang="en-US" sz="3400"/>
          </a:p>
        </p:txBody>
      </p:sp>
      <p:pic>
        <p:nvPicPr>
          <p:cNvPr id="225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384550"/>
            <a:ext cx="5867400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Bond Types (cont’d)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/>
              <a:t>Metallic—Between two metals</a:t>
            </a:r>
          </a:p>
          <a:p>
            <a:pPr eaLnBrk="1" hangingPunct="1">
              <a:lnSpc>
                <a:spcPct val="80000"/>
              </a:lnSpc>
            </a:pPr>
            <a:endParaRPr lang="en-US" sz="3600"/>
          </a:p>
          <a:p>
            <a:pPr eaLnBrk="1" hangingPunct="1">
              <a:lnSpc>
                <a:spcPct val="80000"/>
              </a:lnSpc>
            </a:pPr>
            <a:r>
              <a:rPr lang="en-US" sz="3600"/>
              <a:t>All metals want to give away electrons because they have + oxidation numbers</a:t>
            </a:r>
          </a:p>
          <a:p>
            <a:pPr eaLnBrk="1" hangingPunct="1">
              <a:lnSpc>
                <a:spcPct val="80000"/>
              </a:lnSpc>
            </a:pPr>
            <a:endParaRPr lang="en-US" sz="3600"/>
          </a:p>
          <a:p>
            <a:pPr eaLnBrk="1" hangingPunct="1">
              <a:lnSpc>
                <a:spcPct val="80000"/>
              </a:lnSpc>
            </a:pPr>
            <a:r>
              <a:rPr lang="en-US" sz="3600"/>
              <a:t>Don’t transfer electrons specifically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400"/>
              <a:t>Allow electrons to flow from one atom to another. Can pass between many atoms. </a:t>
            </a:r>
          </a:p>
          <a:p>
            <a:pPr eaLnBrk="1" hangingPunct="1">
              <a:lnSpc>
                <a:spcPct val="80000"/>
              </a:lnSpc>
            </a:pPr>
            <a:endParaRPr lang="en-US" sz="3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42950"/>
          </a:xfrm>
        </p:spPr>
        <p:txBody>
          <a:bodyPr/>
          <a:lstStyle/>
          <a:p>
            <a:pPr eaLnBrk="1" hangingPunct="1"/>
            <a:r>
              <a:rPr lang="en-US"/>
              <a:t>Chemical Stability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914400"/>
            <a:ext cx="8842375" cy="5943600"/>
          </a:xfrm>
        </p:spPr>
        <p:txBody>
          <a:bodyPr>
            <a:normAutofit/>
          </a:bodyPr>
          <a:lstStyle/>
          <a:p>
            <a:pPr marL="273050" lvl="1" indent="-273050" eaLnBrk="1" hangingPunct="1">
              <a:buClr>
                <a:srgbClr val="0BD0D9"/>
              </a:buClr>
              <a:buSzPct val="95000"/>
            </a:pPr>
            <a:r>
              <a:rPr lang="en-US" sz="3200">
                <a:solidFill>
                  <a:srgbClr val="FF0000"/>
                </a:solidFill>
              </a:rPr>
              <a:t>Knowing this information about oxidation numbers, which elements are the most chemically stable elements?</a:t>
            </a:r>
          </a:p>
          <a:p>
            <a:pPr marL="273050" lvl="1" indent="-273050" eaLnBrk="1" hangingPunct="1">
              <a:buClr>
                <a:srgbClr val="0BD0D9"/>
              </a:buClr>
              <a:buSzPct val="95000"/>
            </a:pPr>
            <a:endParaRPr lang="en-US" sz="3200"/>
          </a:p>
          <a:p>
            <a:pPr marL="273050" lvl="1" indent="-273050" eaLnBrk="1" hangingPunct="1">
              <a:buClr>
                <a:srgbClr val="0BD0D9"/>
              </a:buClr>
              <a:buSzPct val="95000"/>
              <a:buFont typeface="Wingdings 2" charset="2"/>
              <a:buNone/>
            </a:pPr>
            <a:r>
              <a:rPr lang="en-US" sz="3200" b="1"/>
              <a:t>Noble gases</a:t>
            </a:r>
          </a:p>
          <a:p>
            <a:pPr marL="547688" lvl="2" indent="-273050" eaLnBrk="1" hangingPunct="1">
              <a:buClr>
                <a:srgbClr val="0BD0D9"/>
              </a:buClr>
              <a:buSzPct val="95000"/>
              <a:buFontTx/>
              <a:buChar char="-"/>
            </a:pPr>
            <a:r>
              <a:rPr lang="en-US" sz="2800"/>
              <a:t>Are the most stable </a:t>
            </a:r>
          </a:p>
          <a:p>
            <a:pPr marL="547688" lvl="2" indent="-273050" eaLnBrk="1" hangingPunct="1">
              <a:buClr>
                <a:srgbClr val="0BD0D9"/>
              </a:buClr>
              <a:buSzPct val="95000"/>
              <a:buFont typeface="Wingdings 2" charset="2"/>
              <a:buNone/>
            </a:pPr>
            <a:r>
              <a:rPr lang="en-US" sz="2800"/>
              <a:t>elements</a:t>
            </a:r>
          </a:p>
          <a:p>
            <a:pPr marL="547688" lvl="2" indent="-273050" eaLnBrk="1" hangingPunct="1">
              <a:buClr>
                <a:srgbClr val="0BD0D9"/>
              </a:buClr>
              <a:buSzPct val="95000"/>
              <a:buFontTx/>
              <a:buChar char="-"/>
            </a:pPr>
            <a:r>
              <a:rPr lang="en-US" sz="2900"/>
              <a:t>They have 8 valence </a:t>
            </a:r>
          </a:p>
          <a:p>
            <a:pPr marL="547688" lvl="2" indent="-273050" eaLnBrk="1" hangingPunct="1">
              <a:buClr>
                <a:srgbClr val="0BD0D9"/>
              </a:buClr>
              <a:buSzPct val="95000"/>
              <a:buFont typeface="Wingdings 2" charset="2"/>
              <a:buNone/>
            </a:pPr>
            <a:r>
              <a:rPr lang="en-US" sz="2900"/>
              <a:t>electrons and don’t </a:t>
            </a:r>
          </a:p>
          <a:p>
            <a:pPr marL="547688" lvl="2" indent="-273050" eaLnBrk="1" hangingPunct="1">
              <a:buClr>
                <a:srgbClr val="0BD0D9"/>
              </a:buClr>
              <a:buSzPct val="95000"/>
              <a:buFont typeface="Wingdings 2" charset="2"/>
              <a:buNone/>
            </a:pPr>
            <a:r>
              <a:rPr lang="en-US" sz="2900"/>
              <a:t>want to gain or lose </a:t>
            </a:r>
          </a:p>
          <a:p>
            <a:pPr marL="547688" lvl="2" indent="-273050" eaLnBrk="1" hangingPunct="1">
              <a:buClr>
                <a:srgbClr val="0BD0D9"/>
              </a:buClr>
              <a:buSzPct val="95000"/>
              <a:buFont typeface="Wingdings 2" charset="2"/>
              <a:buNone/>
            </a:pPr>
            <a:r>
              <a:rPr lang="en-US" sz="2900"/>
              <a:t>any electrons</a:t>
            </a:r>
            <a:endParaRPr lang="en-US" sz="3200"/>
          </a:p>
        </p:txBody>
      </p:sp>
      <p:pic>
        <p:nvPicPr>
          <p:cNvPr id="6148" name="Picture 4" descr="C:\Documents and Settings\IAN_BANKER\Desktop\Dropbox\Photos\science\science cat\science cat arg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25700"/>
            <a:ext cx="44958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eaLnBrk="1" hangingPunct="1"/>
            <a:r>
              <a:rPr lang="en-US"/>
              <a:t>Chemical Bonds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963" y="0"/>
            <a:ext cx="24590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842375" cy="5330825"/>
          </a:xfrm>
        </p:spPr>
        <p:txBody>
          <a:bodyPr>
            <a:normAutofit/>
          </a:bodyPr>
          <a:lstStyle/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sz="3000"/>
              <a:t>Only involve ELECTRONS</a:t>
            </a:r>
          </a:p>
          <a:p>
            <a:pPr marL="547688" lvl="2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sz="2700"/>
              <a:t>The nucleus does not matter here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endParaRPr lang="en-US" sz="3000"/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sz="3000"/>
              <a:t>Elements will not just lose or gain electrons.  They will give to another element or take from another element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sz="3000"/>
              <a:t>There will always be AT LEAST 2 atoms involved in this process.</a:t>
            </a:r>
          </a:p>
          <a:p>
            <a:pPr marL="547688" lvl="2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sz="2700" b="1"/>
              <a:t>Binary Compound </a:t>
            </a:r>
            <a:r>
              <a:rPr lang="en-US" sz="2700"/>
              <a:t>= Compound with ONLY 2 elements in it</a:t>
            </a:r>
          </a:p>
          <a:p>
            <a:pPr marL="820738" lvl="3" indent="-273050" eaLnBrk="1" hangingPunct="1">
              <a:lnSpc>
                <a:spcPct val="90000"/>
              </a:lnSpc>
              <a:buSzPct val="95000"/>
            </a:pPr>
            <a:r>
              <a:rPr lang="en-US" sz="2600"/>
              <a:t>NaCl, CaCl</a:t>
            </a:r>
            <a:r>
              <a:rPr lang="en-US" sz="2600" baseline="-25000"/>
              <a:t>2</a:t>
            </a:r>
            <a:r>
              <a:rPr lang="en-US" sz="2600"/>
              <a:t>, K</a:t>
            </a:r>
            <a:r>
              <a:rPr lang="en-US" sz="2600" baseline="-25000"/>
              <a:t>2</a:t>
            </a:r>
            <a:r>
              <a:rPr lang="en-US" sz="2600"/>
              <a:t>S, etc..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endParaRPr lang="en-US" sz="3000"/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  <a:buFont typeface="Wingdings 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Properties of Bonds</a:t>
            </a:r>
          </a:p>
        </p:txBody>
      </p:sp>
      <p:pic>
        <p:nvPicPr>
          <p:cNvPr id="1843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4614" b="4614"/>
          <a:stretch>
            <a:fillRect/>
          </a:stretch>
        </p:blipFill>
        <p:spPr>
          <a:xfrm>
            <a:off x="1066800" y="2416175"/>
            <a:ext cx="6858000" cy="4441825"/>
          </a:xfrm>
          <a:noFill/>
        </p:spPr>
      </p:pic>
      <p:sp>
        <p:nvSpPr>
          <p:cNvPr id="4" name="Rectangle 3"/>
          <p:cNvSpPr/>
          <p:nvPr/>
        </p:nvSpPr>
        <p:spPr>
          <a:xfrm>
            <a:off x="228600" y="838200"/>
            <a:ext cx="89154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Verdana" pitchFamily="34" charset="0"/>
              </a:rPr>
              <a:t>Remember that when atoms bond, they form new compounds with different properties.</a:t>
            </a:r>
          </a:p>
          <a:p>
            <a:pPr marL="731520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Verdana" pitchFamily="34" charset="0"/>
              </a:rPr>
              <a:t>The final product has different properties than either of the initial single elements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/>
              <a:t>Types of Chemical Bonds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797425"/>
          </a:xfrm>
        </p:spPr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200" dirty="0" smtClean="0">
                <a:ea typeface="+mn-ea"/>
              </a:rPr>
              <a:t>There are 3 different ways that two (or more) atoms can interact or BOND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/>
              <a:t>3 types of bonds: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rgbClr val="FF0000"/>
                </a:solidFill>
                <a:ea typeface="+mn-ea"/>
              </a:rPr>
              <a:t>Ionic 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a typeface="+mn-ea"/>
              </a:rPr>
              <a:t>Covalent</a:t>
            </a:r>
          </a:p>
          <a:p>
            <a:pPr marL="742950" lvl="1" indent="-2857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ea typeface="+mn-ea"/>
              </a:rPr>
              <a:t>Metallic</a:t>
            </a:r>
          </a:p>
        </p:txBody>
      </p:sp>
      <p:pic>
        <p:nvPicPr>
          <p:cNvPr id="9220" name="Picture 5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6663" y="3657600"/>
            <a:ext cx="28273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538" y="3733800"/>
            <a:ext cx="712946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/>
              <a:t>Ionic Bonds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/>
              <a:t>Formed when one atom gains an electron and another atom loses an electrons.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400"/>
              <a:t>One atom transfers their electrons to the other atom.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/>
              <a:t>Ionic Bonds</a:t>
            </a:r>
          </a:p>
        </p:txBody>
      </p:sp>
      <p:pic>
        <p:nvPicPr>
          <p:cNvPr id="11267" name="Picture 2" descr="C:\Documents and Settings\IAN_BANKER\Desktop\Dropbox\Photos\science\science cat\tumblr_lp8634XyLd1qzrsh7o1_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6600" y="762000"/>
            <a:ext cx="4597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/>
              <a:t>More on Ionic Bonds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4498975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100"/>
              <a:t>Occurs between a metal and a nonmetal.</a:t>
            </a:r>
          </a:p>
          <a:p>
            <a:pPr lvl="1" indent="-273050" eaLnBrk="1" hangingPunct="1">
              <a:lnSpc>
                <a:spcPct val="80000"/>
              </a:lnSpc>
              <a:buClr>
                <a:srgbClr val="0BD0D9"/>
              </a:buClr>
            </a:pPr>
            <a:r>
              <a:rPr lang="en-US" sz="2900"/>
              <a:t>Two oppositely charged ions. </a:t>
            </a:r>
          </a:p>
          <a:p>
            <a:pPr lvl="1" indent="-273050" eaLnBrk="1" hangingPunct="1">
              <a:lnSpc>
                <a:spcPct val="80000"/>
              </a:lnSpc>
              <a:buClr>
                <a:srgbClr val="0BD0D9"/>
              </a:buClr>
              <a:buFont typeface="Wingdings 2" charset="2"/>
              <a:buNone/>
            </a:pPr>
            <a:endParaRPr lang="en-US" sz="2900"/>
          </a:p>
          <a:p>
            <a:pPr eaLnBrk="1" hangingPunct="1">
              <a:lnSpc>
                <a:spcPct val="80000"/>
              </a:lnSpc>
            </a:pPr>
            <a:r>
              <a:rPr lang="en-US" sz="3100"/>
              <a:t>The product is a </a:t>
            </a:r>
            <a:r>
              <a:rPr lang="en-US" sz="3100" b="1" i="1" u="sng"/>
              <a:t>neutral compound</a:t>
            </a:r>
            <a:r>
              <a:rPr lang="en-US" sz="3100"/>
              <a:t>– and the oxidation #’s add to zero!</a:t>
            </a:r>
          </a:p>
          <a:p>
            <a:pPr lvl="1" indent="-273050" eaLnBrk="1" hangingPunct="1">
              <a:lnSpc>
                <a:spcPct val="80000"/>
              </a:lnSpc>
              <a:buClr>
                <a:srgbClr val="0BD0D9"/>
              </a:buClr>
            </a:pPr>
            <a:r>
              <a:rPr lang="en-US" sz="2900"/>
              <a:t>If they don’t add to zero, you did it wrong.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 r="11076"/>
          <a:stretch>
            <a:fillRect/>
          </a:stretch>
        </p:blipFill>
        <p:spPr bwMode="auto">
          <a:xfrm>
            <a:off x="4730750" y="1828800"/>
            <a:ext cx="4413250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/>
              <a:t>Properties of Ionic Compounds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530725"/>
          </a:xfrm>
        </p:spPr>
        <p:txBody>
          <a:bodyPr/>
          <a:lstStyle/>
          <a:p>
            <a:pPr eaLnBrk="1" hangingPunct="1"/>
            <a:r>
              <a:rPr lang="en-US" sz="3600"/>
              <a:t>Stronger bonds</a:t>
            </a:r>
          </a:p>
          <a:p>
            <a:pPr eaLnBrk="1" hangingPunct="1"/>
            <a:r>
              <a:rPr lang="en-US" sz="3600"/>
              <a:t>High melting points</a:t>
            </a:r>
          </a:p>
          <a:p>
            <a:pPr eaLnBrk="1" hangingPunct="1"/>
            <a:r>
              <a:rPr lang="en-US" sz="3600"/>
              <a:t>Conduct electricity when in solution or in a molten state</a:t>
            </a:r>
          </a:p>
          <a:p>
            <a:pPr lvl="1" eaLnBrk="1" hangingPunct="1"/>
            <a:r>
              <a:rPr lang="en-US" sz="3400"/>
              <a:t>Generally dissolve in water</a:t>
            </a:r>
          </a:p>
          <a:p>
            <a:pPr eaLnBrk="1" hangingPunct="1"/>
            <a:r>
              <a:rPr lang="en-US" sz="3600"/>
              <a:t>Generally crystalline solid at room temp. </a:t>
            </a:r>
          </a:p>
          <a:p>
            <a:pPr eaLnBrk="1" hangingPunct="1"/>
            <a:endParaRPr lang="en-US" sz="4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7329</TotalTime>
  <Words>538</Words>
  <Application>Microsoft Macintosh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Bonding</vt:lpstr>
      <vt:lpstr>Chemical Stability</vt:lpstr>
      <vt:lpstr>Chemical Bonds</vt:lpstr>
      <vt:lpstr>Properties of Bonds</vt:lpstr>
      <vt:lpstr>Types of Chemical Bonds</vt:lpstr>
      <vt:lpstr>Ionic Bonds</vt:lpstr>
      <vt:lpstr>Ionic Bonds</vt:lpstr>
      <vt:lpstr>More on Ionic Bonds</vt:lpstr>
      <vt:lpstr>Properties of Ionic Compounds</vt:lpstr>
      <vt:lpstr>Drawing Ionic Bonds</vt:lpstr>
      <vt:lpstr>Practice Drawing Ionic Bonds</vt:lpstr>
      <vt:lpstr>Types of Chemical Bonds</vt:lpstr>
      <vt:lpstr>Covalent Bonds</vt:lpstr>
      <vt:lpstr>Properties of Covalent Bonds</vt:lpstr>
      <vt:lpstr>Drawing Covalent Bonds</vt:lpstr>
      <vt:lpstr>PRACTICE COVALENT BONDS</vt:lpstr>
      <vt:lpstr>Diatomic Molecules </vt:lpstr>
      <vt:lpstr>How do you know which type of bond is formed?</vt:lpstr>
      <vt:lpstr>Bond Types (cont’d)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 </dc:creator>
  <cp:lastModifiedBy>Meg Kovach</cp:lastModifiedBy>
  <cp:revision>172</cp:revision>
  <dcterms:created xsi:type="dcterms:W3CDTF">2015-01-22T01:31:30Z</dcterms:created>
  <dcterms:modified xsi:type="dcterms:W3CDTF">2015-09-22T00:47:04Z</dcterms:modified>
</cp:coreProperties>
</file>