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9" r:id="rId5"/>
    <p:sldId id="260" r:id="rId6"/>
    <p:sldId id="270" r:id="rId7"/>
    <p:sldId id="261" r:id="rId8"/>
    <p:sldId id="271" r:id="rId9"/>
    <p:sldId id="274" r:id="rId10"/>
    <p:sldId id="262" r:id="rId11"/>
    <p:sldId id="272" r:id="rId12"/>
    <p:sldId id="267" r:id="rId13"/>
    <p:sldId id="263" r:id="rId14"/>
    <p:sldId id="275" r:id="rId15"/>
    <p:sldId id="273" r:id="rId1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5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5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5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5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736" y="-1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982B04C9-EF84-1A43-B4A6-C53170559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7E5290-CCE9-3A40-86CD-BAA6FA09A1EC}" type="datetime1">
              <a:rPr lang="en-US"/>
              <a:pPr>
                <a:defRPr/>
              </a:pPr>
              <a:t>1/21/15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614FC6-4B12-2441-928C-FD7BA99D9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7C987-1323-0F42-BEDB-022E7492C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B895B-FF55-5043-9054-86AF08EB7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C87D-4C49-F348-9086-3E0D5DA95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>
            <a:noFill/>
            <a:miter lim="800000"/>
            <a:headEnd/>
            <a:tailEnd/>
          </a:ln>
          <a:effectLst>
            <a:outerShdw blurRad="63500" dist="12900" dir="5400000" algn="tl" rotWithShape="0">
              <a:srgbClr val="000000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564EC-7F2D-364C-BF77-8612BE783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>
            <a:noFill/>
            <a:miter lim="800000"/>
            <a:headEnd/>
            <a:tailEnd/>
          </a:ln>
          <a:effectLst>
            <a:outerShdw blurRad="63500" dist="12900" dir="5400000" algn="tl" rotWithShape="0">
              <a:srgbClr val="000000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9DF61-3DC2-CA48-A685-624AB86E2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>
            <a:noFill/>
            <a:miter lim="800000"/>
            <a:headEnd/>
            <a:tailEnd/>
          </a:ln>
          <a:effectLst>
            <a:outerShdw blurRad="63500" dist="12900" dir="5400000" algn="tl" rotWithShape="0">
              <a:srgbClr val="000000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4FD8C-A075-F94E-9A8F-7AE1F3016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>
            <a:noFill/>
            <a:miter lim="800000"/>
            <a:headEnd/>
            <a:tailEnd/>
          </a:ln>
          <a:effectLst>
            <a:outerShdw blurRad="63500" dist="12900" dir="5400000" algn="tl" rotWithShape="0">
              <a:srgbClr val="000000">
                <a:alpha val="75000"/>
              </a:srgbClr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>
            <a:noFill/>
            <a:miter lim="800000"/>
            <a:headEnd/>
            <a:tailEnd/>
          </a:ln>
          <a:effectLst>
            <a:outerShdw blurRad="63500" dist="12900" dir="5400000" algn="tl" rotWithShape="0">
              <a:srgbClr val="000000">
                <a:alpha val="75000"/>
              </a:srgbClr>
            </a:outerShdw>
          </a:effectLst>
        </p:spPr>
        <p:txBody>
          <a:bodyPr anchor="b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5A6F1-0BB2-A84A-8AF1-357F377C2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>
            <a:noFill/>
            <a:miter lim="800000"/>
            <a:headEnd/>
            <a:tailEnd/>
          </a:ln>
          <a:effectLst>
            <a:outerShdw blurRad="63500" dist="12900" dir="5400000" algn="tl" rotWithShape="0">
              <a:srgbClr val="000000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56CE3-5B2E-3549-9F86-E9607451B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1099A-BE00-6F43-A16E-7E94DDD75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>
            <a:noFill/>
            <a:miter lim="800000"/>
            <a:headEnd/>
            <a:tailEnd/>
          </a:ln>
          <a:effectLst>
            <a:outerShdw blurRad="63500" dist="12900" dir="5400000" algn="tl" rotWithShape="0">
              <a:srgbClr val="000000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4926B-62DC-7542-94CF-28687244C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EADC3-E9D1-7748-8F9E-8A3F9C9CF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DFE0D4"/>
                </a:solidFill>
              </a:defRPr>
            </a:lvl1pPr>
          </a:lstStyle>
          <a:p>
            <a:pPr>
              <a:defRPr/>
            </a:pPr>
            <a:fld id="{E75B2819-3665-9C4C-A39E-7A908BD7F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25" r:id="rId7"/>
    <p:sldLayoutId id="2147483934" r:id="rId8"/>
    <p:sldLayoutId id="2147483935" r:id="rId9"/>
    <p:sldLayoutId id="2147483926" r:id="rId10"/>
    <p:sldLayoutId id="2147483927" r:id="rId11"/>
  </p:sldLayoutIdLst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ＭＳ Ｐゴシック" charset="-128"/>
          <a:cs typeface="ＭＳ Ｐゴシック" charset="-128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ＭＳ Ｐゴシック" charset="-128"/>
          <a:cs typeface="ＭＳ Ｐゴシック" charset="-128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ＭＳ Ｐゴシック" charset="-128"/>
          <a:cs typeface="ＭＳ Ｐゴシック" charset="-128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  <a:ea typeface="ＭＳ Ｐゴシック" charset="-128"/>
          <a:cs typeface="ＭＳ Ｐゴシック" charset="-128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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charset="2"/>
        <a:buChar char="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charset="2"/>
        <a:buChar char=""/>
        <a:defRPr sz="19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cgrawhill.ca/school/applets/sf10/unit1/dreplacement.swf" TargetMode="Externa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sz="5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Types of Reactions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5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Double Displacement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686800" cy="4525962"/>
          </a:xfrm>
        </p:spPr>
        <p:txBody>
          <a:bodyPr/>
          <a:lstStyle/>
          <a:p>
            <a:pPr eaLnBrk="1" hangingPunct="1"/>
            <a:r>
              <a:rPr lang="en-US" sz="4400"/>
              <a:t>Ions switch places; two elements switch places</a:t>
            </a:r>
          </a:p>
          <a:p>
            <a:pPr eaLnBrk="1" hangingPunct="1"/>
            <a:r>
              <a:rPr lang="en-US" sz="4400"/>
              <a:t>AB + CD </a:t>
            </a:r>
            <a:r>
              <a:rPr lang="en-US" sz="4400">
                <a:sym typeface="Wingdings" charset="2"/>
              </a:rPr>
              <a:t> AD + CB</a:t>
            </a:r>
          </a:p>
          <a:p>
            <a:pPr eaLnBrk="1" hangingPunct="1"/>
            <a:endParaRPr lang="en-US" sz="4400">
              <a:sym typeface="Wingdings" charset="2"/>
            </a:endParaRPr>
          </a:p>
          <a:p>
            <a:pPr eaLnBrk="1" hangingPunct="1"/>
            <a:r>
              <a:rPr lang="en-US" sz="4000">
                <a:sym typeface="Wingdings" charset="2"/>
              </a:rPr>
              <a:t>AgNO</a:t>
            </a:r>
            <a:r>
              <a:rPr lang="en-US" sz="4000" baseline="-25000">
                <a:sym typeface="Wingdings" charset="2"/>
              </a:rPr>
              <a:t>3</a:t>
            </a:r>
            <a:r>
              <a:rPr lang="en-US" sz="4000">
                <a:sym typeface="Wingdings" charset="2"/>
              </a:rPr>
              <a:t> + NaCl  AgCl + NaNO</a:t>
            </a:r>
            <a:r>
              <a:rPr lang="en-US" sz="4000" baseline="-25000">
                <a:sym typeface="Wingdings" charset="2"/>
              </a:rPr>
              <a:t>3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5257800"/>
            <a:ext cx="3378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5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Double Displacement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457200" y="1646238"/>
            <a:ext cx="8686800" cy="4525962"/>
          </a:xfrm>
        </p:spPr>
        <p:txBody>
          <a:bodyPr/>
          <a:lstStyle/>
          <a:p>
            <a:r>
              <a:rPr lang="en-US" sz="1800">
                <a:hlinkClick r:id="rId2"/>
              </a:rPr>
              <a:t>http://www.mcgrawhill.ca/school/applets/sf10/unit1/dreplacement.swf</a:t>
            </a:r>
            <a:endParaRPr lang="en-US" sz="180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133600"/>
            <a:ext cx="75438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Acid-Base Reaction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686800" cy="4525962"/>
          </a:xfrm>
        </p:spPr>
        <p:txBody>
          <a:bodyPr/>
          <a:lstStyle/>
          <a:p>
            <a:pPr eaLnBrk="1" hangingPunct="1"/>
            <a:r>
              <a:rPr lang="en-US" sz="4400"/>
              <a:t>Double Displacement reaction that ends in H</a:t>
            </a:r>
            <a:r>
              <a:rPr lang="en-US" sz="4400" baseline="-25000"/>
              <a:t>2</a:t>
            </a:r>
            <a:r>
              <a:rPr lang="en-US" sz="4400"/>
              <a:t>O and a salt</a:t>
            </a:r>
          </a:p>
          <a:p>
            <a:pPr eaLnBrk="1" hangingPunct="1"/>
            <a:endParaRPr lang="en-US" sz="4400"/>
          </a:p>
          <a:p>
            <a:pPr eaLnBrk="1" hangingPunct="1"/>
            <a:r>
              <a:rPr lang="en-US" sz="4400"/>
              <a:t>AB + CD </a:t>
            </a:r>
            <a:r>
              <a:rPr lang="en-US" sz="4400">
                <a:sym typeface="Wingdings" charset="2"/>
              </a:rPr>
              <a:t> Salt + </a:t>
            </a:r>
            <a:r>
              <a:rPr lang="en-US" sz="4400"/>
              <a:t>H</a:t>
            </a:r>
            <a:r>
              <a:rPr lang="en-US" sz="4400" baseline="-25000"/>
              <a:t>2</a:t>
            </a:r>
            <a:r>
              <a:rPr lang="en-US" sz="4400"/>
              <a:t>O</a:t>
            </a:r>
            <a:endParaRPr lang="en-US" sz="4400">
              <a:sym typeface="Wingdings" charset="2"/>
            </a:endParaRPr>
          </a:p>
          <a:p>
            <a:pPr eaLnBrk="1" hangingPunct="1"/>
            <a:endParaRPr lang="en-US" sz="4400">
              <a:sym typeface="Wingdings" charset="2"/>
            </a:endParaRPr>
          </a:p>
          <a:p>
            <a:pPr eaLnBrk="1" hangingPunct="1"/>
            <a:r>
              <a:rPr lang="en-US" sz="4400"/>
              <a:t>HCl + NaOH  →   NaCl + H</a:t>
            </a:r>
            <a:r>
              <a:rPr lang="en-US" sz="4400" baseline="-25000"/>
              <a:t>2</a:t>
            </a:r>
            <a:r>
              <a:rPr lang="en-US" sz="4400"/>
              <a:t>O</a:t>
            </a:r>
          </a:p>
          <a:p>
            <a:pPr eaLnBrk="1" hangingPunct="1">
              <a:buFont typeface="Wingdings 2" charset="2"/>
              <a:buNone/>
            </a:pPr>
            <a:r>
              <a:rPr lang="en-US" sz="4400">
                <a:solidFill>
                  <a:srgbClr val="FFFF00"/>
                </a:solidFill>
              </a:rPr>
              <a:t>						 SALT    WATER</a:t>
            </a:r>
          </a:p>
          <a:p>
            <a:pPr eaLnBrk="1" hangingPunct="1">
              <a:buFont typeface="Wingdings 2" charset="2"/>
              <a:buNone/>
            </a:pPr>
            <a:r>
              <a:rPr lang="en-US" sz="2400">
                <a:solidFill>
                  <a:srgbClr val="FFFF00"/>
                </a:solidFill>
              </a:rPr>
              <a:t>*This is for an acid and a base that are equal strength only.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5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Combustion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534400" cy="4525962"/>
          </a:xfrm>
        </p:spPr>
        <p:txBody>
          <a:bodyPr/>
          <a:lstStyle/>
          <a:p>
            <a:pPr eaLnBrk="1" hangingPunct="1"/>
            <a:r>
              <a:rPr lang="en-US" sz="4400"/>
              <a:t>Carbon compound combines with oxygen to release carbon dioxide and water and </a:t>
            </a:r>
            <a:r>
              <a:rPr lang="en-US" sz="4400">
                <a:solidFill>
                  <a:srgbClr val="FFFF00"/>
                </a:solidFill>
              </a:rPr>
              <a:t>energy</a:t>
            </a:r>
          </a:p>
          <a:p>
            <a:pPr eaLnBrk="1" hangingPunct="1"/>
            <a:r>
              <a:rPr lang="en-US" sz="4400"/>
              <a:t>Carbon cmpd +  O</a:t>
            </a:r>
            <a:r>
              <a:rPr lang="en-US" sz="4400" baseline="-25000"/>
              <a:t>2</a:t>
            </a:r>
            <a:r>
              <a:rPr lang="en-US" sz="4400"/>
              <a:t>  </a:t>
            </a:r>
            <a:r>
              <a:rPr lang="en-US" sz="4400">
                <a:sym typeface="Wingdings" charset="2"/>
              </a:rPr>
              <a:t></a:t>
            </a:r>
          </a:p>
          <a:p>
            <a:pPr eaLnBrk="1" hangingPunct="1">
              <a:buFont typeface="Wingdings" charset="2"/>
              <a:buNone/>
            </a:pPr>
            <a:r>
              <a:rPr lang="en-US" sz="4400"/>
              <a:t>   		CO</a:t>
            </a:r>
            <a:r>
              <a:rPr lang="en-US" sz="4400" baseline="-25000"/>
              <a:t>2</a:t>
            </a:r>
            <a:r>
              <a:rPr lang="en-US" sz="4400"/>
              <a:t>   +   H</a:t>
            </a:r>
            <a:r>
              <a:rPr lang="en-US" sz="4400" baseline="-25000"/>
              <a:t>2</a:t>
            </a:r>
            <a:r>
              <a:rPr lang="en-US" sz="4400"/>
              <a:t>0   +  </a:t>
            </a:r>
            <a:r>
              <a:rPr lang="en-US" sz="4400">
                <a:solidFill>
                  <a:srgbClr val="FFFF00"/>
                </a:solidFill>
              </a:rPr>
              <a:t>energy!</a:t>
            </a:r>
          </a:p>
          <a:p>
            <a:pPr eaLnBrk="1" hangingPunct="1"/>
            <a:endParaRPr lang="en-US" sz="4400"/>
          </a:p>
          <a:p>
            <a:pPr eaLnBrk="1" hangingPunct="1"/>
            <a:r>
              <a:rPr lang="en-US" sz="4400"/>
              <a:t>C</a:t>
            </a:r>
            <a:r>
              <a:rPr lang="en-US" sz="4400" baseline="-25000"/>
              <a:t>2</a:t>
            </a:r>
            <a:r>
              <a:rPr lang="en-US" sz="4400"/>
              <a:t>H</a:t>
            </a:r>
            <a:r>
              <a:rPr lang="en-US" sz="4400" baseline="-25000"/>
              <a:t>6</a:t>
            </a:r>
            <a:r>
              <a:rPr lang="en-US" sz="4400"/>
              <a:t> + 7 O</a:t>
            </a:r>
            <a:r>
              <a:rPr lang="en-US" sz="4400" baseline="-25000"/>
              <a:t>2</a:t>
            </a:r>
            <a:r>
              <a:rPr lang="en-US" sz="4400"/>
              <a:t> </a:t>
            </a:r>
            <a:r>
              <a:rPr lang="en-US" sz="4400">
                <a:sym typeface="Wingdings" charset="2"/>
              </a:rPr>
              <a:t> 4 CO</a:t>
            </a:r>
            <a:r>
              <a:rPr lang="en-US" sz="4400" baseline="-25000">
                <a:sym typeface="Wingdings" charset="2"/>
              </a:rPr>
              <a:t>2</a:t>
            </a:r>
            <a:r>
              <a:rPr lang="en-US" sz="4400">
                <a:sym typeface="Wingdings" charset="2"/>
              </a:rPr>
              <a:t> + 6 H</a:t>
            </a:r>
            <a:r>
              <a:rPr lang="en-US" sz="4400" baseline="-25000">
                <a:sym typeface="Wingdings" charset="2"/>
              </a:rPr>
              <a:t>2</a:t>
            </a:r>
            <a:r>
              <a:rPr lang="en-US" sz="4400">
                <a:sym typeface="Wingdings" charset="2"/>
              </a:rPr>
              <a:t>0</a:t>
            </a:r>
          </a:p>
          <a:p>
            <a:pPr lvl="1" eaLnBrk="1" hangingPunct="1"/>
            <a:r>
              <a:rPr lang="en-US" sz="2000">
                <a:solidFill>
                  <a:srgbClr val="FFFF00"/>
                </a:solidFill>
                <a:sym typeface="Wingdings" charset="2"/>
              </a:rPr>
              <a:t>But don’t forget that ENERY is a product too (heat, light, etc)…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5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Combustion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534400" cy="4800600"/>
          </a:xfrm>
        </p:spPr>
        <p:txBody>
          <a:bodyPr/>
          <a:lstStyle/>
          <a:p>
            <a:pPr eaLnBrk="1" hangingPunct="1"/>
            <a:r>
              <a:rPr lang="en-US" sz="4400" smtClean="0"/>
              <a:t>Dynamite combusting…</a:t>
            </a:r>
            <a:endParaRPr lang="en-US" sz="2000" smtClean="0">
              <a:solidFill>
                <a:srgbClr val="FFFF00"/>
              </a:solidFill>
              <a:sym typeface="Wingdings" charset="2"/>
            </a:endParaRPr>
          </a:p>
        </p:txBody>
      </p:sp>
      <p:pic>
        <p:nvPicPr>
          <p:cNvPr id="28676" name="Picture 3" descr="ZUhjayk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438400"/>
            <a:ext cx="67183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Let’s Recap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915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Addition</a:t>
            </a: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sz="2400"/>
              <a:t>		- End with only 1 compound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Decomposition </a:t>
            </a: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sz="2400"/>
              <a:t>		– Start with only 1 compound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Single Displacement</a:t>
            </a: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sz="2400"/>
              <a:t>		- Each side has a single element and a compound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Double Displacement</a:t>
            </a: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sz="2400"/>
              <a:t>		- Each side has 2 compounds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Acid-Base Reaction</a:t>
            </a: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sz="2400"/>
              <a:t>		- Products will always be H</a:t>
            </a:r>
            <a:r>
              <a:rPr lang="en-US" sz="2400" baseline="-25000"/>
              <a:t>2</a:t>
            </a:r>
            <a:r>
              <a:rPr lang="en-US" sz="2400"/>
              <a:t>O and a salt of some form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Combustion</a:t>
            </a: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sz="2400"/>
              <a:t>		- Products will always be CO</a:t>
            </a:r>
            <a:r>
              <a:rPr lang="en-US" sz="2400" baseline="-25000"/>
              <a:t>2</a:t>
            </a:r>
            <a:r>
              <a:rPr lang="en-US" sz="2400"/>
              <a:t> + H</a:t>
            </a:r>
            <a:r>
              <a:rPr lang="en-US" sz="2400" baseline="-25000"/>
              <a:t>2</a:t>
            </a:r>
            <a:r>
              <a:rPr lang="en-US" sz="2400"/>
              <a:t>O and ENERGY</a:t>
            </a: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endParaRPr lang="en-US" sz="240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5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Types of Reactions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5410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Addition (Synthesis)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Decomposition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Single Displacement (Replacement)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Double Displacement (Replacement)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Acid-Base Reaction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800"/>
              <a:t>Combustion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828800"/>
            <a:ext cx="36353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5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Addition (Synthesis)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400"/>
              <a:t>Two or more substances combine to form a new compound</a:t>
            </a:r>
          </a:p>
          <a:p>
            <a:pPr eaLnBrk="1" hangingPunct="1">
              <a:lnSpc>
                <a:spcPct val="90000"/>
              </a:lnSpc>
            </a:pPr>
            <a:endParaRPr lang="en-US" sz="4400"/>
          </a:p>
          <a:p>
            <a:pPr eaLnBrk="1" hangingPunct="1">
              <a:lnSpc>
                <a:spcPct val="90000"/>
              </a:lnSpc>
            </a:pPr>
            <a:r>
              <a:rPr lang="en-US" sz="4400"/>
              <a:t>A + B </a:t>
            </a:r>
            <a:r>
              <a:rPr lang="en-US" sz="4400">
                <a:sym typeface="Wingdings" charset="2"/>
              </a:rPr>
              <a:t> AB</a:t>
            </a:r>
          </a:p>
          <a:p>
            <a:pPr eaLnBrk="1" hangingPunct="1">
              <a:lnSpc>
                <a:spcPct val="90000"/>
              </a:lnSpc>
            </a:pPr>
            <a:endParaRPr lang="en-US" sz="4400">
              <a:sym typeface="Wingdings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4400"/>
              <a:t>Fe + O</a:t>
            </a:r>
            <a:r>
              <a:rPr lang="en-US" sz="4400" baseline="-25000"/>
              <a:t>2</a:t>
            </a:r>
            <a:r>
              <a:rPr lang="en-US" sz="4400"/>
              <a:t> </a:t>
            </a:r>
            <a:r>
              <a:rPr lang="en-US" sz="4400">
                <a:sym typeface="Wingdings" charset="2"/>
              </a:rPr>
              <a:t> Fe</a:t>
            </a:r>
            <a:r>
              <a:rPr lang="en-US" sz="4400" baseline="-25000">
                <a:sym typeface="Wingdings" charset="2"/>
              </a:rPr>
              <a:t>2</a:t>
            </a:r>
            <a:r>
              <a:rPr lang="en-US" sz="4400">
                <a:sym typeface="Wingdings" charset="2"/>
              </a:rPr>
              <a:t>O</a:t>
            </a:r>
            <a:r>
              <a:rPr lang="en-US" sz="4400" baseline="-25000">
                <a:sym typeface="Wingdings" charset="2"/>
              </a:rPr>
              <a:t>3</a:t>
            </a:r>
            <a:endParaRPr lang="en-US" sz="4400" baseline="-2500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048000"/>
            <a:ext cx="335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5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Addition (Synthesis)</a:t>
            </a:r>
          </a:p>
        </p:txBody>
      </p:sp>
      <p:pic>
        <p:nvPicPr>
          <p:cNvPr id="18435" name="Picture 2" descr="http://www.chemistryland.com/CHM130S/08-Equations/TypesReactions/Synthesi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03350"/>
            <a:ext cx="746760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5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Decomposition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400"/>
              <a:t>Compounds are broken down into two or more smaller compounds</a:t>
            </a:r>
          </a:p>
          <a:p>
            <a:pPr eaLnBrk="1" hangingPunct="1"/>
            <a:endParaRPr lang="en-US" sz="4400"/>
          </a:p>
          <a:p>
            <a:pPr eaLnBrk="1" hangingPunct="1"/>
            <a:r>
              <a:rPr lang="en-US" sz="4400"/>
              <a:t>AB </a:t>
            </a:r>
            <a:r>
              <a:rPr lang="en-US" sz="4400">
                <a:sym typeface="Wingdings" charset="2"/>
              </a:rPr>
              <a:t> A + B</a:t>
            </a:r>
          </a:p>
          <a:p>
            <a:pPr eaLnBrk="1" hangingPunct="1"/>
            <a:endParaRPr lang="en-US" sz="4400">
              <a:sym typeface="Wingdings" charset="2"/>
            </a:endParaRPr>
          </a:p>
          <a:p>
            <a:pPr eaLnBrk="1" hangingPunct="1"/>
            <a:r>
              <a:rPr lang="en-US" sz="4400">
                <a:sym typeface="Wingdings" charset="2"/>
              </a:rPr>
              <a:t>SiCl</a:t>
            </a:r>
            <a:r>
              <a:rPr lang="en-US" sz="4400" baseline="-25000">
                <a:sym typeface="Wingdings" charset="2"/>
              </a:rPr>
              <a:t>4</a:t>
            </a:r>
            <a:r>
              <a:rPr lang="en-US" sz="4400">
                <a:sym typeface="Wingdings" charset="2"/>
              </a:rPr>
              <a:t>   Si + 2Cl</a:t>
            </a:r>
            <a:r>
              <a:rPr lang="en-US" sz="4400" baseline="-25000">
                <a:sym typeface="Wingdings" charset="2"/>
              </a:rPr>
              <a:t>2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048000"/>
            <a:ext cx="48006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5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Decomposition</a:t>
            </a:r>
          </a:p>
        </p:txBody>
      </p:sp>
      <p:pic>
        <p:nvPicPr>
          <p:cNvPr id="20483" name="Picture 2" descr="http://www.chemistryland.com/CHM130S/08-Equations/TypesReactions/Decomposi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5104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5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Single Displacement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400"/>
              <a:t>One element replaces another in a compound</a:t>
            </a:r>
          </a:p>
          <a:p>
            <a:pPr eaLnBrk="1" hangingPunct="1"/>
            <a:endParaRPr lang="en-US" sz="4400"/>
          </a:p>
          <a:p>
            <a:pPr eaLnBrk="1" hangingPunct="1"/>
            <a:endParaRPr lang="en-US" sz="4400"/>
          </a:p>
          <a:p>
            <a:pPr eaLnBrk="1" hangingPunct="1"/>
            <a:r>
              <a:rPr lang="en-US" sz="4400"/>
              <a:t>AX + B </a:t>
            </a:r>
            <a:r>
              <a:rPr lang="en-US" sz="4400">
                <a:sym typeface="Wingdings" charset="2"/>
              </a:rPr>
              <a:t> BX + A</a:t>
            </a:r>
          </a:p>
          <a:p>
            <a:pPr eaLnBrk="1" hangingPunct="1"/>
            <a:endParaRPr lang="en-US" sz="4400">
              <a:sym typeface="Wingdings" charset="2"/>
            </a:endParaRPr>
          </a:p>
          <a:p>
            <a:pPr eaLnBrk="1" hangingPunct="1"/>
            <a:r>
              <a:rPr lang="en-US" sz="4400">
                <a:sym typeface="Wingdings" charset="2"/>
              </a:rPr>
              <a:t>Ca + 2 HCl     CaCl</a:t>
            </a:r>
            <a:r>
              <a:rPr lang="en-US" sz="4400" baseline="-25000">
                <a:sym typeface="Wingdings" charset="2"/>
              </a:rPr>
              <a:t>2</a:t>
            </a:r>
            <a:r>
              <a:rPr lang="en-US" sz="4400">
                <a:sym typeface="Wingdings" charset="2"/>
              </a:rPr>
              <a:t> + H</a:t>
            </a:r>
            <a:r>
              <a:rPr lang="en-US" sz="4400" baseline="-25000">
                <a:sym typeface="Wingdings" charset="2"/>
              </a:rPr>
              <a:t>2</a:t>
            </a:r>
          </a:p>
          <a:p>
            <a:pPr eaLnBrk="1" hangingPunct="1">
              <a:buFont typeface="Wingdings" charset="2"/>
              <a:buNone/>
            </a:pPr>
            <a:endParaRPr lang="en-US" sz="440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075" y="2971800"/>
            <a:ext cx="320992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5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Single Displacement</a:t>
            </a:r>
          </a:p>
        </p:txBody>
      </p:sp>
      <p:pic>
        <p:nvPicPr>
          <p:cNvPr id="22531" name="Picture 2" descr="Single replacement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85010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500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a typeface="+mj-ea"/>
                <a:cs typeface="+mj-cs"/>
              </a:rPr>
              <a:t>Single Displacement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257800"/>
            <a:ext cx="8229600" cy="914400"/>
          </a:xfrm>
        </p:spPr>
        <p:txBody>
          <a:bodyPr/>
          <a:lstStyle/>
          <a:p>
            <a:pPr eaLnBrk="1" hangingPunct="1">
              <a:buFont typeface="Wingdings 2" charset="2"/>
              <a:buNone/>
            </a:pPr>
            <a:r>
              <a:rPr lang="en-US" sz="2400" b="1" smtClean="0"/>
              <a:t>Iron + Copper Sulfate: </a:t>
            </a:r>
            <a:r>
              <a:rPr lang="en-US" sz="2400" smtClean="0"/>
              <a:t>The iron replaces the copper in the solution, turning copper sulfate into iron sulfate (FeSO4).  Pure copper collects on the iron.</a:t>
            </a:r>
          </a:p>
        </p:txBody>
      </p:sp>
      <p:pic>
        <p:nvPicPr>
          <p:cNvPr id="23556" name="Picture 7" descr="mesmerising_gifs_3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5786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1680</TotalTime>
  <Words>365</Words>
  <Application>Microsoft Macintosh PowerPoint</Application>
  <PresentationFormat>On-screen Show (4:3)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ＭＳ Ｐゴシック</vt:lpstr>
      <vt:lpstr>Rockwell</vt:lpstr>
      <vt:lpstr>Wingdings 2</vt:lpstr>
      <vt:lpstr>Calibri</vt:lpstr>
      <vt:lpstr>Wingdings</vt:lpstr>
      <vt:lpstr>Foundry</vt:lpstr>
      <vt:lpstr>Types of Reactions</vt:lpstr>
      <vt:lpstr>Types of Reactions</vt:lpstr>
      <vt:lpstr>Addition (Synthesis)</vt:lpstr>
      <vt:lpstr>Addition (Synthesis)</vt:lpstr>
      <vt:lpstr>Decomposition</vt:lpstr>
      <vt:lpstr>Decomposition</vt:lpstr>
      <vt:lpstr>Single Displacement</vt:lpstr>
      <vt:lpstr>Single Displacement</vt:lpstr>
      <vt:lpstr>Single Displacement</vt:lpstr>
      <vt:lpstr>Double Displacement</vt:lpstr>
      <vt:lpstr>Double Displacement</vt:lpstr>
      <vt:lpstr>Acid-Base Reaction</vt:lpstr>
      <vt:lpstr>Combustion</vt:lpstr>
      <vt:lpstr>Combustion</vt:lpstr>
      <vt:lpstr>Let’s Recap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Reactions</dc:title>
  <dc:creator> </dc:creator>
  <cp:lastModifiedBy>Ian Banker</cp:lastModifiedBy>
  <cp:revision>51</cp:revision>
  <dcterms:created xsi:type="dcterms:W3CDTF">2015-01-22T01:40:30Z</dcterms:created>
  <dcterms:modified xsi:type="dcterms:W3CDTF">2015-01-22T01:40:40Z</dcterms:modified>
</cp:coreProperties>
</file>