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4" r:id="rId3"/>
    <p:sldId id="273" r:id="rId4"/>
    <p:sldId id="274" r:id="rId5"/>
    <p:sldId id="281" r:id="rId6"/>
    <p:sldId id="278" r:id="rId7"/>
    <p:sldId id="287" r:id="rId8"/>
    <p:sldId id="282" r:id="rId9"/>
    <p:sldId id="288" r:id="rId10"/>
    <p:sldId id="289" r:id="rId11"/>
    <p:sldId id="290" r:id="rId12"/>
    <p:sldId id="286" r:id="rId13"/>
    <p:sldId id="276" r:id="rId14"/>
    <p:sldId id="260" r:id="rId15"/>
    <p:sldId id="280" r:id="rId16"/>
    <p:sldId id="264" r:id="rId17"/>
    <p:sldId id="277" r:id="rId18"/>
    <p:sldId id="263" r:id="rId19"/>
    <p:sldId id="266" r:id="rId20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6" autoAdjust="0"/>
    <p:restoredTop sz="94696" autoAdjust="0"/>
  </p:normalViewPr>
  <p:slideViewPr>
    <p:cSldViewPr>
      <p:cViewPr>
        <p:scale>
          <a:sx n="70" d="100"/>
          <a:sy n="70" d="100"/>
        </p:scale>
        <p:origin x="-14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EB68FF1-183C-1E44-A911-A236B2A8CF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23BE303-AF17-C64C-8FC2-D128CFB410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FFB8E-B44E-5447-B43B-DB88EDCF146A}" type="slidenum">
              <a:rPr lang="en-US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59119-C3EF-3946-80D6-87E2575610D6}" type="slidenum">
              <a:rPr lang="en-US"/>
              <a:pPr/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C96FC-15A6-9B45-802D-C16A8E3CEB71}" type="slidenum">
              <a:rPr lang="en-US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50317-7447-BE43-986F-5FDC7F28409B}" type="slidenum">
              <a:rPr lang="en-US"/>
              <a:pPr/>
              <a:t>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76B6-C804-3643-B71C-CC4DE78AB013}" type="slidenum">
              <a:rPr lang="en-US"/>
              <a:pPr/>
              <a:t>12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EE031-1AAC-3043-BEC9-31311AC6198A}" type="slidenum">
              <a:rPr lang="en-US"/>
              <a:pPr/>
              <a:t>13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54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DCD55C5C-62A6-464F-8815-B8C1E7E993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57916-7E1E-9743-9A86-221F6E981B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DCFC6-30EC-8845-ACC9-66A88031D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0E764-9C74-C74C-8BA1-1AD37B6964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90EF1-407E-A847-97D0-D6D7497F6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8E62D-2743-DB42-9FA4-C916D2F716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A216A-7F26-8C4A-9599-1D19D5575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4DB35-7C99-6C44-80AA-887E7D6751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0A841-4740-144A-84D2-7F9A3B5568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C5263-1119-1E40-8B49-01702AEBDA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7FC95-4F4A-5342-BD8C-E9B0F1DD2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445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445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445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44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charset="0"/>
              </a:defRPr>
            </a:lvl1pPr>
          </a:lstStyle>
          <a:p>
            <a:fld id="{B7F9D597-BA5B-7A42-ADFC-2F6E13421D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/>
      <p:bldP spid="104455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44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4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44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4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44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4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44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4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44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4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A05n32Bl0aY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5000"/>
              <a:t>Motion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4400"/>
              <a:t>How fast is fast?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 Addition Practice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Find the resultant vector when adding 5m north and 22m south.</a:t>
            </a:r>
          </a:p>
          <a:p>
            <a:endParaRPr lang="en-US"/>
          </a:p>
          <a:p>
            <a:pPr lvl="1">
              <a:buFont typeface="Wingdings" charset="2"/>
              <a:buNone/>
            </a:pPr>
            <a:r>
              <a:rPr lang="en-US"/>
              <a:t>  +     =     17m south</a:t>
            </a:r>
          </a:p>
        </p:txBody>
      </p:sp>
      <p:cxnSp>
        <p:nvCxnSpPr>
          <p:cNvPr id="12292" name="Straight Arrow Connector 4"/>
          <p:cNvCxnSpPr>
            <a:cxnSpLocks noChangeShapeType="1"/>
          </p:cNvCxnSpPr>
          <p:nvPr/>
        </p:nvCxnSpPr>
        <p:spPr bwMode="auto">
          <a:xfrm rot="5400000" flipH="1" flipV="1">
            <a:off x="915194" y="3504406"/>
            <a:ext cx="457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293" name="Straight Arrow Connector 6"/>
          <p:cNvCxnSpPr>
            <a:cxnSpLocks noChangeShapeType="1"/>
          </p:cNvCxnSpPr>
          <p:nvPr/>
        </p:nvCxnSpPr>
        <p:spPr bwMode="auto">
          <a:xfrm rot="5400000">
            <a:off x="1028701" y="3695700"/>
            <a:ext cx="12954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294" name="Straight Arrow Connector 8"/>
          <p:cNvCxnSpPr>
            <a:cxnSpLocks noChangeShapeType="1"/>
          </p:cNvCxnSpPr>
          <p:nvPr/>
        </p:nvCxnSpPr>
        <p:spPr bwMode="auto">
          <a:xfrm rot="5400000">
            <a:off x="1981201" y="3505200"/>
            <a:ext cx="9144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948737" cy="914400"/>
          </a:xfrm>
        </p:spPr>
        <p:txBody>
          <a:bodyPr/>
          <a:lstStyle/>
          <a:p>
            <a:r>
              <a:rPr lang="en-US"/>
              <a:t>Vector Addn Practice (HONORS)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Find the resultant vector when adding 35km south and 50km west.</a:t>
            </a:r>
          </a:p>
          <a:p>
            <a:pPr>
              <a:buFont typeface="Wingdings" charset="2"/>
              <a:buNone/>
            </a:pPr>
            <a:endParaRPr lang="en-US"/>
          </a:p>
          <a:p>
            <a:pPr lvl="2">
              <a:buFont typeface="Wingdings" charset="2"/>
              <a:buNone/>
            </a:pPr>
            <a:r>
              <a:rPr lang="en-US"/>
              <a:t>		+ 			=</a:t>
            </a:r>
          </a:p>
          <a:p>
            <a:endParaRPr lang="en-US"/>
          </a:p>
          <a:p>
            <a:pPr marL="342900" lvl="1" indent="-342900">
              <a:buClr>
                <a:schemeClr val="hlink"/>
              </a:buClr>
              <a:buSzPct val="80000"/>
            </a:pP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 + b</a:t>
            </a:r>
            <a:r>
              <a:rPr lang="en-US" baseline="30000"/>
              <a:t>2</a:t>
            </a:r>
            <a:r>
              <a:rPr lang="en-US"/>
              <a:t> = r</a:t>
            </a:r>
            <a:r>
              <a:rPr lang="en-US" baseline="30000"/>
              <a:t>2</a:t>
            </a:r>
          </a:p>
          <a:p>
            <a:pPr marL="342900" lvl="1" indent="-342900">
              <a:buClr>
                <a:schemeClr val="hlink"/>
              </a:buClr>
              <a:buSzPct val="80000"/>
            </a:pPr>
            <a:r>
              <a:rPr lang="en-US"/>
              <a:t>(35km)</a:t>
            </a:r>
            <a:r>
              <a:rPr lang="en-US" baseline="30000"/>
              <a:t>2</a:t>
            </a:r>
            <a:r>
              <a:rPr lang="en-US"/>
              <a:t> + (50km)</a:t>
            </a:r>
            <a:r>
              <a:rPr lang="en-US" baseline="30000"/>
              <a:t>2</a:t>
            </a:r>
            <a:r>
              <a:rPr lang="en-US"/>
              <a:t> = r</a:t>
            </a:r>
            <a:r>
              <a:rPr lang="en-US" baseline="30000"/>
              <a:t>2</a:t>
            </a:r>
          </a:p>
          <a:p>
            <a:pPr marL="342900" lvl="1" indent="-342900">
              <a:buClr>
                <a:schemeClr val="hlink"/>
              </a:buClr>
              <a:buSzPct val="80000"/>
            </a:pPr>
            <a:r>
              <a:rPr lang="en-US"/>
              <a:t>r = 61.03 SOUTHWEST (south + west)</a:t>
            </a:r>
          </a:p>
          <a:p>
            <a:endParaRPr lang="en-US"/>
          </a:p>
        </p:txBody>
      </p:sp>
      <p:cxnSp>
        <p:nvCxnSpPr>
          <p:cNvPr id="13316" name="Straight Arrow Connector 4"/>
          <p:cNvCxnSpPr>
            <a:cxnSpLocks noChangeShapeType="1"/>
          </p:cNvCxnSpPr>
          <p:nvPr/>
        </p:nvCxnSpPr>
        <p:spPr bwMode="auto">
          <a:xfrm rot="5400000">
            <a:off x="1600201" y="3429000"/>
            <a:ext cx="9144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17" name="Straight Arrow Connector 6"/>
          <p:cNvCxnSpPr>
            <a:cxnSpLocks noChangeShapeType="1"/>
          </p:cNvCxnSpPr>
          <p:nvPr/>
        </p:nvCxnSpPr>
        <p:spPr bwMode="auto">
          <a:xfrm rot="10800000">
            <a:off x="3048000" y="3429000"/>
            <a:ext cx="1524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18" name="Straight Arrow Connector 8"/>
          <p:cNvCxnSpPr>
            <a:cxnSpLocks noChangeShapeType="1"/>
          </p:cNvCxnSpPr>
          <p:nvPr/>
        </p:nvCxnSpPr>
        <p:spPr bwMode="auto">
          <a:xfrm rot="5400000">
            <a:off x="6324600" y="3048000"/>
            <a:ext cx="11430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Scalar vs Vector</a:t>
            </a:r>
          </a:p>
        </p:txBody>
      </p:sp>
      <p:pic>
        <p:nvPicPr>
          <p:cNvPr id="14339" name="Picture 2" descr="http://www.calculatorsoup.com/images/conversions/veloci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960813"/>
            <a:ext cx="396240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7772400" cy="5334000"/>
          </a:xfrm>
        </p:spPr>
        <p:txBody>
          <a:bodyPr/>
          <a:lstStyle/>
          <a:p>
            <a:pPr eaLnBrk="1" hangingPunct="1"/>
            <a:r>
              <a:rPr lang="en-US" b="1" u="sng"/>
              <a:t>Scalar</a:t>
            </a:r>
            <a:r>
              <a:rPr lang="en-US"/>
              <a:t> (Just a number)</a:t>
            </a:r>
            <a:endParaRPr lang="en-US">
              <a:sym typeface="Wingdings" charset="2"/>
            </a:endParaRPr>
          </a:p>
          <a:p>
            <a:pPr lvl="1" eaLnBrk="1" hangingPunct="1"/>
            <a:r>
              <a:rPr lang="en-US">
                <a:sym typeface="Wingdings" charset="2"/>
              </a:rPr>
              <a:t>Distance</a:t>
            </a:r>
          </a:p>
          <a:p>
            <a:pPr lvl="1" eaLnBrk="1" hangingPunct="1"/>
            <a:r>
              <a:rPr lang="en-US" b="1">
                <a:solidFill>
                  <a:srgbClr val="FF0000"/>
                </a:solidFill>
                <a:sym typeface="Wingdings" charset="2"/>
              </a:rPr>
              <a:t>Speed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 b="1" u="sng"/>
              <a:t>Vector</a:t>
            </a:r>
            <a:r>
              <a:rPr lang="en-US"/>
              <a:t> (A Number and A Direction)</a:t>
            </a:r>
            <a:endParaRPr lang="en-US">
              <a:sym typeface="Wingdings" charset="2"/>
            </a:endParaRPr>
          </a:p>
          <a:p>
            <a:pPr lvl="1" eaLnBrk="1" hangingPunct="1"/>
            <a:r>
              <a:rPr lang="en-US">
                <a:sym typeface="Wingdings" charset="2"/>
              </a:rPr>
              <a:t>Displacement</a:t>
            </a:r>
          </a:p>
          <a:p>
            <a:pPr lvl="1" eaLnBrk="1" hangingPunct="1"/>
            <a:r>
              <a:rPr lang="en-US" b="1">
                <a:solidFill>
                  <a:srgbClr val="FF0000"/>
                </a:solidFill>
                <a:sym typeface="Wingdings" charset="2"/>
              </a:rPr>
              <a:t>Velocity</a:t>
            </a:r>
          </a:p>
          <a:p>
            <a:pPr lvl="1" eaLnBrk="1" hangingPunct="1"/>
            <a:endParaRPr lang="en-US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610600" cy="4606925"/>
          </a:xfrm>
        </p:spPr>
        <p:txBody>
          <a:bodyPr/>
          <a:lstStyle/>
          <a:p>
            <a:pPr eaLnBrk="1" hangingPunct="1"/>
            <a:r>
              <a:rPr lang="en-US" sz="4000" b="1" u="sng"/>
              <a:t>Speed</a:t>
            </a:r>
            <a:r>
              <a:rPr lang="en-US" sz="4000"/>
              <a:t> – how fast an object is moving</a:t>
            </a:r>
          </a:p>
          <a:p>
            <a:pPr lvl="1" eaLnBrk="1" hangingPunct="1"/>
            <a:r>
              <a:rPr lang="en-US"/>
              <a:t>Does NOT include a direction</a:t>
            </a:r>
          </a:p>
          <a:p>
            <a:pPr eaLnBrk="1" hangingPunct="1"/>
            <a:r>
              <a:rPr lang="en-US" sz="4000" b="1" u="sng"/>
              <a:t>Velocity</a:t>
            </a:r>
            <a:r>
              <a:rPr lang="en-US" sz="4000"/>
              <a:t> – rate at which an object changes it’s position</a:t>
            </a:r>
          </a:p>
          <a:p>
            <a:pPr lvl="1" eaLnBrk="1" hangingPunct="1"/>
            <a:r>
              <a:rPr lang="en-US"/>
              <a:t>Basically, it is how long it takes an object to get from point A to point B</a:t>
            </a:r>
          </a:p>
          <a:p>
            <a:pPr lvl="1" eaLnBrk="1" hangingPunct="1"/>
            <a:r>
              <a:rPr lang="en-US"/>
              <a:t>Includes both magnitude AND direction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28600" y="0"/>
            <a:ext cx="7848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5000">
                <a:solidFill>
                  <a:schemeClr val="tx2"/>
                </a:solidFill>
              </a:rPr>
              <a:t>Speed and Velocity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/>
              <a:t>Speed vs. Velocity</a:t>
            </a:r>
          </a:p>
        </p:txBody>
      </p:sp>
      <p:pic>
        <p:nvPicPr>
          <p:cNvPr id="6" name="Picture 2" descr="C:\Documents and Settings\IAN_BANKER\Desktop\Dropbox\Photos\science\2013-07-19 17.12.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2763" y="3048000"/>
            <a:ext cx="35512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64770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b="1" u="sng"/>
              <a:t>Speed</a:t>
            </a:r>
            <a:r>
              <a:rPr lang="en-US" sz="3200"/>
              <a:t> – distance /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Simply the magnitude of Velocity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/>
              <a:t>S = d/t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3200"/>
          </a:p>
          <a:p>
            <a:pPr eaLnBrk="1" hangingPunct="1">
              <a:lnSpc>
                <a:spcPct val="80000"/>
              </a:lnSpc>
            </a:pPr>
            <a:r>
              <a:rPr lang="en-US" sz="3200" b="1" u="sng"/>
              <a:t>Velocity</a:t>
            </a:r>
            <a:r>
              <a:rPr lang="en-US" sz="3200"/>
              <a:t> – displacement /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Speed WITH a direction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/>
              <a:t>V = d/t</a:t>
            </a:r>
          </a:p>
          <a:p>
            <a:pPr lvl="2" eaLnBrk="1" hangingPunct="1">
              <a:lnSpc>
                <a:spcPct val="8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SI Units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Distance+Displacement = meters (m)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Time = seconds (s)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Speed+Velocity = meters/second (m/s)</a:t>
            </a:r>
          </a:p>
          <a:p>
            <a:pPr lvl="1" eaLnBrk="1" hangingPunct="1">
              <a:lnSpc>
                <a:spcPct val="80000"/>
              </a:lnSpc>
            </a:pPr>
            <a:endParaRPr lang="en-US"/>
          </a:p>
          <a:p>
            <a:pPr lvl="1" eaLnBrk="1" hangingPunct="1">
              <a:lnSpc>
                <a:spcPct val="800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/>
              <a:t>More Velocity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5715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rgbClr val="FF0000"/>
                </a:solidFill>
              </a:rPr>
              <a:t>Notice speed has no + or –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solidFill>
                  <a:srgbClr val="FF0000"/>
                </a:solidFill>
              </a:rPr>
              <a:t>Velocity however, can be + or – magnitudes.  That indicates a direction</a:t>
            </a:r>
          </a:p>
          <a:p>
            <a:pPr eaLnBrk="1" hangingPunct="1">
              <a:lnSpc>
                <a:spcPct val="80000"/>
              </a:lnSpc>
            </a:pPr>
            <a:endParaRPr lang="en-US" sz="3200"/>
          </a:p>
          <a:p>
            <a:pPr eaLnBrk="1" hangingPunct="1">
              <a:lnSpc>
                <a:spcPct val="80000"/>
              </a:lnSpc>
            </a:pPr>
            <a:r>
              <a:rPr lang="en-US" sz="3200"/>
              <a:t>A vector is a quantity with a direction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Positive velocity is </a:t>
            </a:r>
            <a:r>
              <a:rPr lang="en-US" b="1"/>
              <a:t>right</a:t>
            </a:r>
            <a:r>
              <a:rPr lang="en-US"/>
              <a:t> and </a:t>
            </a:r>
            <a:r>
              <a:rPr lang="en-US" b="1"/>
              <a:t>up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Negative velocity is </a:t>
            </a:r>
            <a:r>
              <a:rPr lang="en-US" b="1"/>
              <a:t>left</a:t>
            </a:r>
            <a:r>
              <a:rPr lang="en-US"/>
              <a:t> and </a:t>
            </a:r>
            <a:r>
              <a:rPr lang="en-US" b="1"/>
              <a:t>down</a:t>
            </a:r>
          </a:p>
          <a:p>
            <a:pPr eaLnBrk="1" hangingPunct="1">
              <a:lnSpc>
                <a:spcPct val="80000"/>
              </a:lnSpc>
            </a:pPr>
            <a:endParaRPr lang="en-US" sz="3200" b="1" u="sng"/>
          </a:p>
          <a:p>
            <a:pPr eaLnBrk="1" hangingPunct="1">
              <a:lnSpc>
                <a:spcPct val="80000"/>
              </a:lnSpc>
            </a:pPr>
            <a:endParaRPr lang="en-US" sz="3200"/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/>
          </a:p>
        </p:txBody>
      </p:sp>
      <p:pic>
        <p:nvPicPr>
          <p:cNvPr id="17412" name="Picture 2" descr="http://www.calculatorsoup.com/images/conversions/veloci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8663" y="1143000"/>
            <a:ext cx="33353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ttp://hyperphysics.phy-astr.gsu.edu/hbase/imgmec/vec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048000"/>
            <a:ext cx="335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/>
              <a:t>Two Kinds of Velocity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743200"/>
            <a:ext cx="4724400" cy="4114800"/>
          </a:xfrm>
        </p:spPr>
        <p:txBody>
          <a:bodyPr/>
          <a:lstStyle/>
          <a:p>
            <a:pPr eaLnBrk="1" hangingPunct="1"/>
            <a:r>
              <a:rPr lang="en-US" b="1" u="sng"/>
              <a:t>Average Velocity</a:t>
            </a:r>
            <a:r>
              <a:rPr lang="en-US"/>
              <a:t>: total distance traveled divided by the total time </a:t>
            </a:r>
          </a:p>
          <a:p>
            <a:pPr lvl="1" eaLnBrk="1" hangingPunct="1"/>
            <a:r>
              <a:rPr lang="en-US"/>
              <a:t>Ex: velocity on trip from Chas to Orlando</a:t>
            </a:r>
          </a:p>
          <a:p>
            <a:pPr lvl="1" eaLnBrk="1" hangingPunct="1"/>
            <a:endParaRPr lang="en-US" sz="800"/>
          </a:p>
          <a:p>
            <a:pPr eaLnBrk="1" hangingPunct="1"/>
            <a:r>
              <a:rPr lang="en-US" b="1" u="sng"/>
              <a:t>Instantaneous Velocity</a:t>
            </a:r>
            <a:r>
              <a:rPr lang="en-US"/>
              <a:t>: velocity at a specific instant</a:t>
            </a:r>
          </a:p>
          <a:p>
            <a:pPr lvl="1" eaLnBrk="1" hangingPunct="1"/>
            <a:r>
              <a:rPr lang="en-US"/>
              <a:t>Ex: speedometer</a:t>
            </a:r>
          </a:p>
          <a:p>
            <a:pPr eaLnBrk="1" hangingPunct="1"/>
            <a:endParaRPr lang="en-US" sz="320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 t="9612"/>
          <a:stretch>
            <a:fillRect/>
          </a:stretch>
        </p:blipFill>
        <p:spPr>
          <a:xfrm>
            <a:off x="4919663" y="2514600"/>
            <a:ext cx="4224337" cy="43434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739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200" b="1" u="sng">
                <a:solidFill>
                  <a:srgbClr val="FF0000"/>
                </a:solidFill>
              </a:rPr>
              <a:t>We will almost ALWAYS calculate average velocity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2"/>
              <a:buChar char="l"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/>
              <a:t>Practice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28800"/>
            <a:ext cx="8001000" cy="4191000"/>
          </a:xfrm>
        </p:spPr>
        <p:txBody>
          <a:bodyPr/>
          <a:lstStyle/>
          <a:p>
            <a:pPr eaLnBrk="1" hangingPunct="1"/>
            <a:r>
              <a:rPr lang="en-US" sz="3200"/>
              <a:t>What is the speed of a commercial jet which travels from New York City to Los Angeles (4800 km) in 6 hours?</a:t>
            </a:r>
          </a:p>
          <a:p>
            <a:pPr eaLnBrk="1" hangingPunct="1"/>
            <a:endParaRPr lang="en-US" sz="3200"/>
          </a:p>
          <a:p>
            <a:pPr eaLnBrk="1" hangingPunct="1"/>
            <a:endParaRPr lang="en-US" sz="3200"/>
          </a:p>
          <a:p>
            <a:pPr eaLnBrk="1" hangingPunct="1"/>
            <a:endParaRPr lang="en-US" sz="3200"/>
          </a:p>
          <a:p>
            <a:pPr eaLnBrk="1" hangingPunct="1"/>
            <a:endParaRPr lang="en-US" sz="3200"/>
          </a:p>
          <a:p>
            <a:pPr eaLnBrk="1" hangingPunct="1"/>
            <a:r>
              <a:rPr lang="en-US" sz="3200"/>
              <a:t>What would the velocity be?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</a:rPr>
              <a:t>800 km/hr WEST</a:t>
            </a:r>
          </a:p>
          <a:p>
            <a:pPr eaLnBrk="1" hangingPunct="1">
              <a:buFont typeface="Wingdings" charset="2"/>
              <a:buNone/>
            </a:pPr>
            <a:endParaRPr lang="en-US" sz="3200"/>
          </a:p>
          <a:p>
            <a:pPr eaLnBrk="1" hangingPunct="1">
              <a:buFont typeface="Wingdings" charset="2"/>
              <a:buNone/>
            </a:pPr>
            <a:endParaRPr lang="en-US" sz="3200"/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3225" y="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33800"/>
            <a:ext cx="79914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/>
              <a:t>More Practice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7924800" cy="4191000"/>
          </a:xfrm>
        </p:spPr>
        <p:txBody>
          <a:bodyPr/>
          <a:lstStyle/>
          <a:p>
            <a:pPr eaLnBrk="1" hangingPunct="1"/>
            <a:r>
              <a:rPr lang="en-US" sz="3600"/>
              <a:t>What is the speed of a bike that travels 355 meters in 103.7 seconds?</a:t>
            </a:r>
          </a:p>
          <a:p>
            <a:pPr eaLnBrk="1" hangingPunct="1">
              <a:buFont typeface="Wingdings" charset="2"/>
              <a:buNone/>
            </a:pPr>
            <a:endParaRPr/>
          </a:p>
          <a:p>
            <a:pPr eaLnBrk="1" hangingPunct="1">
              <a:buFont typeface="Wingdings" charset="2"/>
              <a:buNone/>
            </a:pPr>
            <a:endParaRPr lang="en-US" sz="3600"/>
          </a:p>
          <a:p>
            <a:pPr eaLnBrk="1" hangingPunct="1"/>
            <a:r>
              <a:rPr lang="en-US" sz="3600"/>
              <a:t>What would the velocity be?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</a:rPr>
              <a:t>3.42 m/s DOWNHILL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114800"/>
            <a:ext cx="59626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1288" y="0"/>
            <a:ext cx="39227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And Even More Practice!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400"/>
              <a:t>A train travels 100 km/hr for 2 hours.  What distance has it traveled?</a:t>
            </a:r>
          </a:p>
          <a:p>
            <a:pPr algn="ctr" eaLnBrk="1" hangingPunct="1">
              <a:buFont typeface="Wingdings" charset="2"/>
              <a:buNone/>
            </a:pPr>
            <a:r>
              <a:rPr lang="en-US" sz="4400"/>
              <a:t>S = d/t</a:t>
            </a:r>
          </a:p>
          <a:p>
            <a:pPr algn="ctr" eaLnBrk="1" hangingPunct="1">
              <a:buFont typeface="Wingdings" charset="2"/>
              <a:buNone/>
            </a:pPr>
            <a:r>
              <a:rPr lang="en-US" sz="4400"/>
              <a:t>100km/hr = d / 2hrs</a:t>
            </a:r>
          </a:p>
          <a:p>
            <a:pPr algn="ctr" eaLnBrk="1" hangingPunct="1">
              <a:buFont typeface="Wingdings" charset="2"/>
              <a:buNone/>
            </a:pPr>
            <a:r>
              <a:rPr lang="en-US" sz="4400">
                <a:solidFill>
                  <a:srgbClr val="FF0000"/>
                </a:solidFill>
              </a:rPr>
              <a:t>200km =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8686800" cy="5334000"/>
          </a:xfrm>
        </p:spPr>
        <p:txBody>
          <a:bodyPr/>
          <a:lstStyle/>
          <a:p>
            <a:pPr eaLnBrk="1" hangingPunct="1"/>
            <a:r>
              <a:rPr lang="en-US" sz="4000"/>
              <a:t>Motion – change in position relative to a reference point. </a:t>
            </a:r>
          </a:p>
          <a:p>
            <a:pPr lvl="1" eaLnBrk="1" hangingPunct="1"/>
            <a:r>
              <a:rPr lang="en-US" sz="3600"/>
              <a:t>Frame of reference – a system used to identify the precise location of an object</a:t>
            </a:r>
          </a:p>
          <a:p>
            <a:pPr lvl="1" eaLnBrk="1" hangingPunct="1"/>
            <a:endParaRPr lang="en-US" u="sng"/>
          </a:p>
        </p:txBody>
      </p:sp>
      <p:pic>
        <p:nvPicPr>
          <p:cNvPr id="37890" name="Picture 2" descr="http://image.wistatutor.com/content/motion/frame-of-reference-exampl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994150"/>
            <a:ext cx="57912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Distance vs. Displacement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7162800" cy="5334000"/>
          </a:xfrm>
        </p:spPr>
        <p:txBody>
          <a:bodyPr/>
          <a:lstStyle/>
          <a:p>
            <a:pPr eaLnBrk="1" hangingPunct="1"/>
            <a:r>
              <a:rPr lang="en-US" b="1" u="sng"/>
              <a:t>Distance</a:t>
            </a:r>
            <a:r>
              <a:rPr lang="en-US"/>
              <a:t>: How far an </a:t>
            </a:r>
          </a:p>
          <a:p>
            <a:pPr eaLnBrk="1" hangingPunct="1">
              <a:buFont typeface="Wingdings" charset="2"/>
              <a:buNone/>
            </a:pPr>
            <a:r>
              <a:rPr lang="en-US"/>
              <a:t>object has moved.</a:t>
            </a:r>
          </a:p>
          <a:p>
            <a:pPr lvl="1" eaLnBrk="1" hangingPunct="1"/>
            <a:r>
              <a:rPr lang="en-US"/>
              <a:t>SI unit = meter</a:t>
            </a:r>
          </a:p>
          <a:p>
            <a:pPr lvl="1" eaLnBrk="1" hangingPunct="1"/>
            <a:r>
              <a:rPr lang="en-US" i="1"/>
              <a:t>“Total steps taken”</a:t>
            </a:r>
          </a:p>
          <a:p>
            <a:pPr eaLnBrk="1" hangingPunct="1"/>
            <a:r>
              <a:rPr lang="en-US" b="1" u="sng"/>
              <a:t>Total Displacement</a:t>
            </a:r>
            <a:r>
              <a:rPr lang="en-US"/>
              <a:t>: </a:t>
            </a:r>
          </a:p>
          <a:p>
            <a:pPr eaLnBrk="1" hangingPunct="1">
              <a:buFont typeface="Wingdings" charset="2"/>
              <a:buNone/>
            </a:pPr>
            <a:r>
              <a:rPr lang="en-US"/>
              <a:t>The distance and direction</a:t>
            </a:r>
          </a:p>
          <a:p>
            <a:pPr eaLnBrk="1" hangingPunct="1">
              <a:buFont typeface="Wingdings" charset="2"/>
              <a:buNone/>
            </a:pPr>
            <a:r>
              <a:rPr lang="en-US"/>
              <a:t>of an object’s change in position</a:t>
            </a:r>
          </a:p>
          <a:p>
            <a:pPr eaLnBrk="1" hangingPunct="1">
              <a:buFont typeface="Wingdings" charset="2"/>
              <a:buNone/>
            </a:pPr>
            <a:r>
              <a:rPr lang="en-US"/>
              <a:t>from the starting point</a:t>
            </a:r>
          </a:p>
          <a:p>
            <a:pPr lvl="1" eaLnBrk="1" hangingPunct="1"/>
            <a:r>
              <a:rPr lang="en-US"/>
              <a:t>Displacement includes direction</a:t>
            </a:r>
          </a:p>
          <a:p>
            <a:pPr lvl="1" eaLnBrk="1" hangingPunct="1"/>
            <a:r>
              <a:rPr lang="en-US" i="1"/>
              <a:t>“How far are we from where we started?”</a:t>
            </a:r>
          </a:p>
          <a:p>
            <a:pPr lvl="1" eaLnBrk="1" hangingPunct="1"/>
            <a:endParaRPr lang="en-US" b="1" u="sng"/>
          </a:p>
        </p:txBody>
      </p:sp>
      <p:pic>
        <p:nvPicPr>
          <p:cNvPr id="512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38800" y="1371600"/>
            <a:ext cx="3505200" cy="3505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Distance vs. Displacement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1913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195263" y="228600"/>
            <a:ext cx="8948737" cy="914400"/>
          </a:xfrm>
        </p:spPr>
        <p:txBody>
          <a:bodyPr/>
          <a:lstStyle/>
          <a:p>
            <a:pPr eaLnBrk="1" hangingPunct="1"/>
            <a:r>
              <a:rPr lang="en-US" sz="4400"/>
              <a:t>Wait… there is direction?!?!?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8686800" cy="4953000"/>
          </a:xfrm>
        </p:spPr>
        <p:txBody>
          <a:bodyPr/>
          <a:lstStyle/>
          <a:p>
            <a:pPr eaLnBrk="1" hangingPunct="1"/>
            <a:r>
              <a:rPr lang="en-US" sz="4000" b="1"/>
              <a:t>Scalar</a:t>
            </a:r>
            <a:r>
              <a:rPr lang="en-US" sz="4000"/>
              <a:t> – quantity that is described by only a magnitude (a number)</a:t>
            </a:r>
          </a:p>
          <a:p>
            <a:pPr lvl="1" eaLnBrk="1" hangingPunct="1"/>
            <a:r>
              <a:rPr lang="en-US" sz="3600"/>
              <a:t>Ex: 10m/s, 8m, 38degC, 27 watts</a:t>
            </a:r>
          </a:p>
          <a:p>
            <a:pPr lvl="1" eaLnBrk="1" hangingPunct="1">
              <a:buFont typeface="Wingdings" charset="2"/>
              <a:buNone/>
            </a:pPr>
            <a:endParaRPr lang="en-US" sz="3600"/>
          </a:p>
          <a:p>
            <a:pPr eaLnBrk="1" hangingPunct="1"/>
            <a:r>
              <a:rPr lang="en-US" sz="4000" b="1"/>
              <a:t>Vector </a:t>
            </a:r>
            <a:r>
              <a:rPr lang="en-US" sz="4000"/>
              <a:t>– quantity that is described by both magnitude AND direction</a:t>
            </a:r>
            <a:endParaRPr lang="en-US" sz="4000" u="sng"/>
          </a:p>
          <a:p>
            <a:pPr lvl="1" eaLnBrk="1" hangingPunct="1"/>
            <a:r>
              <a:rPr lang="en-US" sz="3200"/>
              <a:t>Ex: 10m/s south, 8m upward, 9.8m/s</a:t>
            </a:r>
            <a:r>
              <a:rPr lang="en-US" sz="3200" baseline="30000"/>
              <a:t>2</a:t>
            </a:r>
            <a:r>
              <a:rPr lang="en-US" sz="3200"/>
              <a:t> to the ground</a:t>
            </a:r>
            <a:endParaRPr lang="en-US" sz="3200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/>
              <a:t>Vectors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534400" cy="5257800"/>
          </a:xfrm>
        </p:spPr>
        <p:txBody>
          <a:bodyPr/>
          <a:lstStyle/>
          <a:p>
            <a:pPr eaLnBrk="1" hangingPunct="1"/>
            <a:r>
              <a:rPr lang="en-US" b="1" u="sng"/>
              <a:t>Distance is a Scalar</a:t>
            </a:r>
            <a:r>
              <a:rPr lang="en-US" sz="2400"/>
              <a:t>(Just a number)</a:t>
            </a:r>
            <a:endParaRPr lang="en-US" sz="2400" i="1"/>
          </a:p>
          <a:p>
            <a:pPr eaLnBrk="1" hangingPunct="1"/>
            <a:r>
              <a:rPr lang="en-US" b="1" u="sng"/>
              <a:t>Displacement is a Vector</a:t>
            </a:r>
            <a:r>
              <a:rPr lang="en-US" sz="2000"/>
              <a:t>(A Number and A Direction)</a:t>
            </a:r>
            <a:endParaRPr lang="en-US" sz="2000" i="1"/>
          </a:p>
          <a:p>
            <a:pPr eaLnBrk="1" hangingPunct="1">
              <a:lnSpc>
                <a:spcPct val="80000"/>
              </a:lnSpc>
            </a:pPr>
            <a:endParaRPr lang="en-US" sz="3200"/>
          </a:p>
          <a:p>
            <a:pPr eaLnBrk="1" hangingPunct="1">
              <a:lnSpc>
                <a:spcPct val="80000"/>
              </a:lnSpc>
            </a:pPr>
            <a:r>
              <a:rPr lang="en-US"/>
              <a:t>The image to the right shows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/>
              <a:t>vector addition (multiple vectors). 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/>
              <a:t>We will deal with this in a bit.</a:t>
            </a:r>
          </a:p>
          <a:p>
            <a:pPr lvl="1" eaLnBrk="1" hangingPunct="1">
              <a:lnSpc>
                <a:spcPct val="80000"/>
              </a:lnSpc>
            </a:pPr>
            <a:endParaRPr lang="en-US"/>
          </a:p>
          <a:p>
            <a:pPr lvl="1" eaLnBrk="1" hangingPunct="1">
              <a:lnSpc>
                <a:spcPct val="80000"/>
              </a:lnSpc>
            </a:pPr>
            <a:r>
              <a:rPr lang="en-US"/>
              <a:t>The arrow length indicates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/>
              <a:t>the magnitude of velocity</a:t>
            </a:r>
          </a:p>
          <a:p>
            <a:pPr eaLnBrk="1" hangingPunct="1">
              <a:lnSpc>
                <a:spcPct val="80000"/>
              </a:lnSpc>
            </a:pPr>
            <a:r>
              <a:rPr lang="en-US" sz="3200">
                <a:hlinkClick r:id="rId2"/>
              </a:rPr>
              <a:t>Vector Video!!!</a:t>
            </a:r>
            <a:endParaRPr lang="en-US" sz="3200"/>
          </a:p>
          <a:p>
            <a:pPr lvl="1" eaLnBrk="1" hangingPunct="1">
              <a:lnSpc>
                <a:spcPct val="80000"/>
              </a:lnSpc>
            </a:pPr>
            <a:endParaRPr lang="en-US"/>
          </a:p>
        </p:txBody>
      </p:sp>
      <p:pic>
        <p:nvPicPr>
          <p:cNvPr id="8196" name="Picture 2" descr="http://hyperphysics.phy-astr.gsu.edu/hbase/imgmec/vec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4550" y="3505200"/>
            <a:ext cx="32194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 Terms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419600"/>
          </a:xfrm>
        </p:spPr>
        <p:txBody>
          <a:bodyPr/>
          <a:lstStyle/>
          <a:p>
            <a:r>
              <a:rPr lang="en-US"/>
              <a:t>Part </a:t>
            </a:r>
            <a:r>
              <a:rPr lang="en-US" u="sng"/>
              <a:t>without</a:t>
            </a:r>
            <a:r>
              <a:rPr lang="en-US"/>
              <a:t> arrow is “head” of vector</a:t>
            </a:r>
          </a:p>
          <a:p>
            <a:r>
              <a:rPr lang="en-US"/>
              <a:t>Part </a:t>
            </a:r>
            <a:r>
              <a:rPr lang="en-US" u="sng"/>
              <a:t>with</a:t>
            </a:r>
            <a:r>
              <a:rPr lang="en-US"/>
              <a:t> arrow is “tail” of vector</a:t>
            </a:r>
          </a:p>
          <a:p>
            <a:r>
              <a:rPr lang="en-US"/>
              <a:t>When adding vectors, we always put them “head-to-tail” for as many vectors as we have</a:t>
            </a:r>
          </a:p>
          <a:p>
            <a:r>
              <a:rPr lang="en-US"/>
              <a:t>The “resultant vector” is the result of your vector addition, and it is ALWAYS drawn from the head of the first vector to the tail of the last vector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948737" cy="914400"/>
          </a:xfrm>
        </p:spPr>
        <p:txBody>
          <a:bodyPr/>
          <a:lstStyle/>
          <a:p>
            <a:pPr eaLnBrk="1" hangingPunct="1"/>
            <a:r>
              <a:rPr lang="en-US" sz="4800"/>
              <a:t>Vector Addition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7630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/>
              <a:t>Because velocities (and vectors) include magnitude AND direction, combining two vectors depends on their directions and signs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Can occur in a single plane</a:t>
            </a:r>
          </a:p>
          <a:p>
            <a:pPr lvl="1" eaLnBrk="1" hangingPunct="1">
              <a:lnSpc>
                <a:spcPct val="80000"/>
              </a:lnSpc>
            </a:pPr>
            <a:endParaRPr lang="en-US"/>
          </a:p>
          <a:p>
            <a:pPr lvl="1" eaLnBrk="1" hangingPunct="1">
              <a:lnSpc>
                <a:spcPct val="80000"/>
              </a:lnSpc>
            </a:pPr>
            <a:r>
              <a:rPr lang="en-US"/>
              <a:t>Can occur perpendicular (at a right angle) to each other</a:t>
            </a:r>
          </a:p>
          <a:p>
            <a:pPr eaLnBrk="1" hangingPunct="1">
              <a:lnSpc>
                <a:spcPct val="80000"/>
              </a:lnSpc>
            </a:pPr>
            <a:endParaRPr lang="en-US" sz="3200" b="1" u="sng"/>
          </a:p>
          <a:p>
            <a:pPr eaLnBrk="1" hangingPunct="1">
              <a:lnSpc>
                <a:spcPct val="80000"/>
              </a:lnSpc>
            </a:pPr>
            <a:endParaRPr lang="en-US" sz="3200"/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14825"/>
            <a:ext cx="38385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0" y="5105400"/>
            <a:ext cx="584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/>
              <a:t>Vector Addition continued (HONORS)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vectors at right angles to each other, we use the Pythagorean theorem to find the resultant vector:</a:t>
            </a:r>
          </a:p>
          <a:p>
            <a:pPr lvl="1"/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 + b</a:t>
            </a:r>
            <a:r>
              <a:rPr lang="en-US" baseline="30000"/>
              <a:t>2</a:t>
            </a:r>
            <a:r>
              <a:rPr lang="en-US"/>
              <a:t> = r</a:t>
            </a:r>
            <a:r>
              <a:rPr lang="en-US" baseline="30000"/>
              <a:t>2</a:t>
            </a:r>
          </a:p>
          <a:p>
            <a:pPr lvl="1"/>
            <a:r>
              <a:rPr lang="en-US"/>
              <a:t>“a” is magnitude of first vector </a:t>
            </a:r>
          </a:p>
          <a:p>
            <a:pPr lvl="1"/>
            <a:r>
              <a:rPr lang="en-US"/>
              <a:t>“b” is magnitude of second vector</a:t>
            </a:r>
          </a:p>
          <a:p>
            <a:pPr lvl="1"/>
            <a:r>
              <a:rPr lang="en-US"/>
              <a:t>“r” is magnitude of resultant vector</a:t>
            </a:r>
          </a:p>
          <a:p>
            <a:pPr lvl="1"/>
            <a:r>
              <a:rPr lang="en-US"/>
              <a:t>Direction of resultant vector comes from looking at the directions of “a” and “b”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2491</TotalTime>
  <Words>717</Words>
  <Application>Microsoft Macintosh PowerPoint</Application>
  <PresentationFormat>On-screen Show (4:3)</PresentationFormat>
  <Paragraphs>131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Radial</vt:lpstr>
      <vt:lpstr>Motion</vt:lpstr>
      <vt:lpstr>Motion</vt:lpstr>
      <vt:lpstr>Distance vs. Displacement</vt:lpstr>
      <vt:lpstr>Distance vs. Displacement</vt:lpstr>
      <vt:lpstr>Wait… there is direction?!?!?</vt:lpstr>
      <vt:lpstr>Vectors</vt:lpstr>
      <vt:lpstr>Vector Terms</vt:lpstr>
      <vt:lpstr>Vector Addition</vt:lpstr>
      <vt:lpstr>Vector Addition continued (HONORS)</vt:lpstr>
      <vt:lpstr>Vector Addition Practice</vt:lpstr>
      <vt:lpstr>Vector Addn Practice (HONORS)</vt:lpstr>
      <vt:lpstr>Scalar vs Vector</vt:lpstr>
      <vt:lpstr>Slide 13</vt:lpstr>
      <vt:lpstr>Speed vs. Velocity</vt:lpstr>
      <vt:lpstr>More Velocity</vt:lpstr>
      <vt:lpstr>Two Kinds of Velocity</vt:lpstr>
      <vt:lpstr>Practice </vt:lpstr>
      <vt:lpstr>More Practice</vt:lpstr>
      <vt:lpstr> And Even More Practice!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</dc:title>
  <dc:creator> </dc:creator>
  <cp:lastModifiedBy>Windows User</cp:lastModifiedBy>
  <cp:revision>76</cp:revision>
  <dcterms:created xsi:type="dcterms:W3CDTF">2015-01-22T01:49:37Z</dcterms:created>
  <dcterms:modified xsi:type="dcterms:W3CDTF">2015-10-28T14:18:10Z</dcterms:modified>
</cp:coreProperties>
</file>