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notesMasterIdLst>
    <p:notesMasterId r:id="rId11"/>
  </p:notesMasterIdLst>
  <p:handoutMasterIdLst>
    <p:handoutMasterId r:id="rId12"/>
  </p:handoutMasterIdLst>
  <p:sldIdLst>
    <p:sldId id="256" r:id="rId2"/>
    <p:sldId id="268" r:id="rId3"/>
    <p:sldId id="272" r:id="rId4"/>
    <p:sldId id="276" r:id="rId5"/>
    <p:sldId id="275" r:id="rId6"/>
    <p:sldId id="277" r:id="rId7"/>
    <p:sldId id="271" r:id="rId8"/>
    <p:sldId id="278" r:id="rId9"/>
    <p:sldId id="274" r:id="rId10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26" autoAdjust="0"/>
    <p:restoredTop sz="94696" autoAdjust="0"/>
  </p:normalViewPr>
  <p:slideViewPr>
    <p:cSldViewPr>
      <p:cViewPr>
        <p:scale>
          <a:sx n="50" d="100"/>
          <a:sy n="50" d="100"/>
        </p:scale>
        <p:origin x="-198" y="-4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53539174-21A3-F942-ACA0-6CA164861467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68CF52B4-8D79-D940-8D3A-EE6B2CF4DC16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6CDAEF4-EF29-3744-AA6A-938A6E13FCF3}" type="slidenum">
              <a:rPr lang="en-US"/>
              <a:pPr/>
              <a:t>1</a:t>
            </a:fld>
            <a:endParaRPr lang="en-US"/>
          </a:p>
        </p:txBody>
      </p:sp>
      <p:sp>
        <p:nvSpPr>
          <p:cNvPr id="133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927100"/>
            <a:ext cx="8991600" cy="4495800"/>
            <a:chOff x="0" y="584"/>
            <a:chExt cx="5664" cy="2832"/>
          </a:xfrm>
        </p:grpSpPr>
        <p:sp>
          <p:nvSpPr>
            <p:cNvPr id="5" name="AutoShape 3"/>
            <p:cNvSpPr>
              <a:spLocks noChangeArrowheads="1"/>
            </p:cNvSpPr>
            <p:nvPr userDrawn="1"/>
          </p:nvSpPr>
          <p:spPr bwMode="auto">
            <a:xfrm>
              <a:off x="432" y="1304"/>
              <a:ext cx="4656" cy="2112"/>
            </a:xfrm>
            <a:prstGeom prst="roundRect">
              <a:avLst>
                <a:gd name="adj" fmla="val 1666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blackWhite">
            <a:xfrm>
              <a:off x="144" y="584"/>
              <a:ext cx="4512" cy="624"/>
            </a:xfrm>
            <a:prstGeom prst="rect">
              <a:avLst/>
            </a:prstGeom>
            <a:solidFill>
              <a:schemeClr val="bg1"/>
            </a:solidFill>
            <a:ln w="57150">
              <a:solidFill>
                <a:schemeClr val="bg2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7" name="AutoShape 5"/>
            <p:cNvSpPr>
              <a:spLocks noChangeArrowheads="1"/>
            </p:cNvSpPr>
            <p:nvPr userDrawn="1"/>
          </p:nvSpPr>
          <p:spPr bwMode="blackWhite">
            <a:xfrm>
              <a:off x="0" y="872"/>
              <a:ext cx="5664" cy="1152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4416" y="0"/>
                </a:cxn>
                <a:cxn ang="0">
                  <a:pos x="4917" y="500"/>
                </a:cxn>
                <a:cxn ang="0">
                  <a:pos x="4417" y="1000"/>
                </a:cxn>
                <a:cxn ang="0">
                  <a:pos x="0" y="1000"/>
                </a:cxn>
              </a:cxnLst>
              <a:rect l="T0" t="T1" r="T2" b="T3"/>
              <a:pathLst>
                <a:path w="4917" h="1000">
                  <a:moveTo>
                    <a:pt x="0" y="0"/>
                  </a:moveTo>
                  <a:lnTo>
                    <a:pt x="4416" y="0"/>
                  </a:lnTo>
                  <a:cubicBezTo>
                    <a:pt x="4693" y="0"/>
                    <a:pt x="4917" y="223"/>
                    <a:pt x="4917" y="500"/>
                  </a:cubicBezTo>
                  <a:cubicBezTo>
                    <a:pt x="4917" y="776"/>
                    <a:pt x="4693" y="999"/>
                    <a:pt x="4417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8" name="Line 6"/>
            <p:cNvSpPr>
              <a:spLocks noChangeShapeType="1"/>
            </p:cNvSpPr>
            <p:nvPr userDrawn="1"/>
          </p:nvSpPr>
          <p:spPr bwMode="auto">
            <a:xfrm>
              <a:off x="0" y="1928"/>
              <a:ext cx="5232" cy="0"/>
            </a:xfrm>
            <a:prstGeom prst="line">
              <a:avLst/>
            </a:prstGeom>
            <a:noFill/>
            <a:ln w="508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5479" name="Rectangle 7"/>
          <p:cNvSpPr>
            <a:spLocks noGrp="1" noChangeArrowheads="1"/>
          </p:cNvSpPr>
          <p:nvPr>
            <p:ph type="ctrTitle"/>
          </p:nvPr>
        </p:nvSpPr>
        <p:spPr>
          <a:xfrm>
            <a:off x="228600" y="1427163"/>
            <a:ext cx="8077200" cy="1609725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05480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629400" cy="16764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9" name="Rectangle 9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Rectangle 10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3163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71488"/>
          </a:xfrm>
        </p:spPr>
        <p:txBody>
          <a:bodyPr/>
          <a:lstStyle>
            <a:lvl1pPr>
              <a:defRPr/>
            </a:lvl1pPr>
          </a:lstStyle>
          <a:p>
            <a:fld id="{BAC75C98-35C8-9046-B8EB-B7221D9433F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8C97AC-46A2-3846-AE06-A068F6A72F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0013" y="228600"/>
            <a:ext cx="2084387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5263" y="228600"/>
            <a:ext cx="61023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867FCE9-CB8C-A047-828B-A65FB1AEA75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AED9CF-9C7B-0148-AC7A-6877726CA2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304829-F9AB-1946-8CB8-B29749BB7F3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4B50ADE-A8E1-BE4F-9BDE-CA64FEDBDE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79635D2-F15A-644E-8870-9919609CA7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14A5A62-9A23-BD41-B50C-9876364E72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0792D3F-84E5-E04A-9971-F5023B45A37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E5E967-BF64-964A-A189-06B3A1D14CE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2FDEBEA-881D-8842-8126-B20244DB62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152400"/>
            <a:ext cx="8686800" cy="6096000"/>
            <a:chOff x="0" y="96"/>
            <a:chExt cx="5472" cy="3840"/>
          </a:xfrm>
        </p:grpSpPr>
        <p:sp>
          <p:nvSpPr>
            <p:cNvPr id="104451" name="AutoShape 3"/>
            <p:cNvSpPr>
              <a:spLocks noChangeArrowheads="1"/>
            </p:cNvSpPr>
            <p:nvPr/>
          </p:nvSpPr>
          <p:spPr bwMode="auto">
            <a:xfrm>
              <a:off x="240" y="336"/>
              <a:ext cx="5232" cy="3600"/>
            </a:xfrm>
            <a:prstGeom prst="roundRect">
              <a:avLst>
                <a:gd name="adj" fmla="val 13727"/>
              </a:avLst>
            </a:prstGeom>
            <a:noFill/>
            <a:ln w="50800">
              <a:solidFill>
                <a:schemeClr val="bg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452" name="AutoShape 4"/>
            <p:cNvSpPr>
              <a:spLocks noChangeArrowheads="1"/>
            </p:cNvSpPr>
            <p:nvPr/>
          </p:nvSpPr>
          <p:spPr bwMode="blackWhite">
            <a:xfrm>
              <a:off x="0" y="96"/>
              <a:ext cx="5376" cy="768"/>
            </a:xfrm>
            <a:custGeom>
              <a:avLst/>
              <a:gdLst>
                <a:gd name="G0" fmla="+- 1000 0 0"/>
                <a:gd name="G1" fmla="+- 1000 0 0"/>
                <a:gd name="G2" fmla="+- G0 0 G1"/>
                <a:gd name="G3" fmla="*/ G1 1 2"/>
                <a:gd name="G4" fmla="+- G0 0 G3"/>
                <a:gd name="T0" fmla="*/ 0 w 1000"/>
                <a:gd name="T1" fmla="*/ 0 h 1000"/>
                <a:gd name="T2" fmla="*/ G4 w 1000"/>
                <a:gd name="T3" fmla="*/ G1 h 1000"/>
              </a:gdLst>
              <a:ahLst/>
              <a:cxnLst>
                <a:cxn ang="0">
                  <a:pos x="0" y="0"/>
                </a:cxn>
                <a:cxn ang="0">
                  <a:pos x="6499" y="0"/>
                </a:cxn>
                <a:cxn ang="0">
                  <a:pos x="7000" y="500"/>
                </a:cxn>
                <a:cxn ang="0">
                  <a:pos x="6500" y="1000"/>
                </a:cxn>
                <a:cxn ang="0">
                  <a:pos x="0" y="1000"/>
                </a:cxn>
              </a:cxnLst>
              <a:rect l="T0" t="T1" r="T2" b="T3"/>
              <a:pathLst>
                <a:path w="7000" h="1000">
                  <a:moveTo>
                    <a:pt x="0" y="0"/>
                  </a:moveTo>
                  <a:lnTo>
                    <a:pt x="6499" y="0"/>
                  </a:lnTo>
                  <a:cubicBezTo>
                    <a:pt x="6776" y="0"/>
                    <a:pt x="7000" y="223"/>
                    <a:pt x="7000" y="500"/>
                  </a:cubicBezTo>
                  <a:cubicBezTo>
                    <a:pt x="7000" y="776"/>
                    <a:pt x="6776" y="999"/>
                    <a:pt x="6500" y="1000"/>
                  </a:cubicBezTo>
                  <a:lnTo>
                    <a:pt x="0" y="100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eaLnBrk="1" hangingPunct="1">
                <a:defRPr/>
              </a:pPr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4453" name="Line 5"/>
            <p:cNvSpPr>
              <a:spLocks noChangeShapeType="1"/>
            </p:cNvSpPr>
            <p:nvPr/>
          </p:nvSpPr>
          <p:spPr bwMode="auto">
            <a:xfrm>
              <a:off x="0" y="768"/>
              <a:ext cx="5088" cy="0"/>
            </a:xfrm>
            <a:prstGeom prst="line">
              <a:avLst/>
            </a:prstGeom>
            <a:noFill/>
            <a:ln w="38100">
              <a:solidFill>
                <a:schemeClr val="bg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en-US"/>
            </a:p>
          </p:txBody>
        </p:sp>
      </p:grpSp>
      <p:sp>
        <p:nvSpPr>
          <p:cNvPr id="1044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95263" y="228600"/>
            <a:ext cx="8015287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924800" cy="441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44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 Black" charset="0"/>
              </a:defRPr>
            </a:lvl1pPr>
          </a:lstStyle>
          <a:p>
            <a:fld id="{1405B799-91FB-2F4E-A789-428128C20D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4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44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44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44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044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04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1044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4454" grpId="0"/>
      <p:bldP spid="104455" grpId="0" build="p">
        <p:tmplLst>
          <p:tmpl lvl="1">
            <p:tnLst>
              <p:par>
                <p:cTn presetID="23" presetClass="entr" presetSubtype="16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23" presetClass="entr" presetSubtype="16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4455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104455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charset="2"/>
        <a:buChar char="l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" charset="2"/>
        <a:buChar char="l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charset="2"/>
        <a:buChar char="l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charset="2"/>
        <a:buChar char="l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40000"/>
        <a:buFont typeface="Wingdings" pitchFamily="2" charset="2"/>
        <a:buChar char="l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sz="5000"/>
              <a:t>Position vs Time Graphs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66800" y="3441700"/>
            <a:ext cx="6934200" cy="16764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4400"/>
              <a:t>Pictures say 1000 words…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Position vs Time Graphs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8229600" cy="4648200"/>
          </a:xfrm>
        </p:spPr>
        <p:txBody>
          <a:bodyPr/>
          <a:lstStyle/>
          <a:p>
            <a:pPr eaLnBrk="1" hangingPunct="1"/>
            <a:r>
              <a:rPr lang="en-US"/>
              <a:t>Motion can be studied using a position vs. time graph.</a:t>
            </a:r>
          </a:p>
          <a:p>
            <a:pPr lvl="1" eaLnBrk="1" hangingPunct="1"/>
            <a:r>
              <a:rPr lang="en-US"/>
              <a:t>POSITION (or DISPLACEMENT) on the vertical axis</a:t>
            </a:r>
          </a:p>
          <a:p>
            <a:pPr lvl="1" eaLnBrk="1" hangingPunct="1"/>
            <a:r>
              <a:rPr lang="en-US"/>
              <a:t>TIME on the horizontal axis.</a:t>
            </a:r>
          </a:p>
          <a:p>
            <a:pPr eaLnBrk="1" hangingPunct="1"/>
            <a:r>
              <a:rPr lang="en-US"/>
              <a:t>The SLOPE of the line indicates the VELOCITY</a:t>
            </a:r>
          </a:p>
          <a:p>
            <a:pPr eaLnBrk="1" hangingPunct="1"/>
            <a:endParaRPr lang="en-US"/>
          </a:p>
        </p:txBody>
      </p:sp>
      <p:pic>
        <p:nvPicPr>
          <p:cNvPr id="4100" name="Picture 10" descr="http://cnx.org/content/m42103/latest/Figure_02_08Sol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24000" y="3840163"/>
            <a:ext cx="5829300" cy="3017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567737" cy="914400"/>
          </a:xfrm>
        </p:spPr>
        <p:txBody>
          <a:bodyPr/>
          <a:lstStyle/>
          <a:p>
            <a:pPr eaLnBrk="1" hangingPunct="1"/>
            <a:r>
              <a:rPr lang="en-US" sz="4800"/>
              <a:t>Calculating Slope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eaLnBrk="1" hangingPunct="1"/>
            <a:r>
              <a:rPr lang="en-US" sz="2400" dirty="0"/>
              <a:t>Slope (which is the velocity), can be calculated by finding the change in position over the change in time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 smtClean="0">
                <a:solidFill>
                  <a:srgbClr val="FF0000"/>
                </a:solidFill>
              </a:rPr>
              <a:t>			         (</a:t>
            </a:r>
            <a:r>
              <a:rPr lang="en-US" sz="2400" dirty="0">
                <a:solidFill>
                  <a:srgbClr val="FF0000"/>
                </a:solidFill>
              </a:rPr>
              <a:t>y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– y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) 		         (x</a:t>
            </a:r>
            <a:r>
              <a:rPr lang="en-US" sz="2400" baseline="-25000" dirty="0">
                <a:solidFill>
                  <a:srgbClr val="FF0000"/>
                </a:solidFill>
              </a:rPr>
              <a:t>2</a:t>
            </a:r>
            <a:r>
              <a:rPr lang="en-US" sz="2400" dirty="0">
                <a:solidFill>
                  <a:srgbClr val="FF0000"/>
                </a:solidFill>
              </a:rPr>
              <a:t> – x</a:t>
            </a:r>
            <a:r>
              <a:rPr lang="en-US" sz="2400" baseline="-25000" dirty="0">
                <a:solidFill>
                  <a:srgbClr val="FF0000"/>
                </a:solidFill>
              </a:rPr>
              <a:t>1</a:t>
            </a:r>
            <a:r>
              <a:rPr lang="en-US" sz="2400" dirty="0">
                <a:solidFill>
                  <a:srgbClr val="FF0000"/>
                </a:solidFill>
              </a:rPr>
              <a:t>) </a:t>
            </a:r>
            <a:endParaRPr lang="en-US" sz="2400" dirty="0"/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	OR 		          RISE 		over 		RUN									</a:t>
            </a:r>
          </a:p>
        </p:txBody>
      </p:sp>
      <p:pic>
        <p:nvPicPr>
          <p:cNvPr id="5124" name="Picture 10" descr="http://cnx.org/content/m42103/latest/Figure_02_08Sol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79625" y="3200400"/>
            <a:ext cx="7064375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567737" cy="914400"/>
          </a:xfrm>
        </p:spPr>
        <p:txBody>
          <a:bodyPr/>
          <a:lstStyle/>
          <a:p>
            <a:pPr eaLnBrk="1" hangingPunct="1"/>
            <a:r>
              <a:rPr lang="en-US" sz="4800"/>
              <a:t>Calculating Slope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609600" y="1371600"/>
            <a:ext cx="8001000" cy="4648200"/>
          </a:xfrm>
        </p:spPr>
        <p:txBody>
          <a:bodyPr/>
          <a:lstStyle/>
          <a:p>
            <a:pPr eaLnBrk="1" hangingPunct="1"/>
            <a:r>
              <a:rPr lang="en-US" sz="2400"/>
              <a:t>So let’s try it:</a:t>
            </a:r>
          </a:p>
        </p:txBody>
      </p:sp>
      <p:pic>
        <p:nvPicPr>
          <p:cNvPr id="6148" name="Picture 10" descr="http://cnx.org/content/m42103/latest/Figure_02_08Sol_1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" y="2133600"/>
            <a:ext cx="91249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195263" y="228600"/>
            <a:ext cx="8567737" cy="914400"/>
          </a:xfrm>
        </p:spPr>
        <p:txBody>
          <a:bodyPr/>
          <a:lstStyle/>
          <a:p>
            <a:pPr eaLnBrk="1" hangingPunct="1"/>
            <a:r>
              <a:rPr lang="en-US" sz="4800"/>
              <a:t>Calculating Slope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62000" y="1371600"/>
            <a:ext cx="8534400" cy="46482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sz="2400" dirty="0"/>
              <a:t>1) Choose 2 points to start and end at. 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   				y</a:t>
            </a:r>
            <a:r>
              <a:rPr lang="en-US" sz="2400" baseline="-25000" dirty="0"/>
              <a:t>2</a:t>
            </a:r>
            <a:r>
              <a:rPr lang="en-US" sz="2400" dirty="0"/>
              <a:t> = 		 y</a:t>
            </a:r>
            <a:r>
              <a:rPr lang="en-US" sz="2400" baseline="-25000" dirty="0"/>
              <a:t>1</a:t>
            </a:r>
            <a:r>
              <a:rPr lang="en-US" sz="2400" dirty="0"/>
              <a:t> =        	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   				x</a:t>
            </a:r>
            <a:r>
              <a:rPr lang="en-US" sz="2400" baseline="-25000" dirty="0"/>
              <a:t>2</a:t>
            </a:r>
            <a:r>
              <a:rPr lang="en-US" sz="2400" dirty="0"/>
              <a:t> =	        	 x</a:t>
            </a:r>
            <a:r>
              <a:rPr lang="en-US" sz="2400" baseline="-25000" dirty="0"/>
              <a:t>1</a:t>
            </a:r>
            <a:r>
              <a:rPr lang="en-US" sz="2400" dirty="0"/>
              <a:t> = 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2) Calculate the change between the points.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		Difference in Position (y) =             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		Difference in Time (x) = 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3) Calculate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		Slope = Position / Time </a:t>
            </a:r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			 (y</a:t>
            </a:r>
            <a:r>
              <a:rPr lang="en-US" sz="2400" baseline="-25000" dirty="0"/>
              <a:t>2</a:t>
            </a:r>
            <a:r>
              <a:rPr lang="en-US" sz="2400" dirty="0"/>
              <a:t> – y</a:t>
            </a:r>
            <a:r>
              <a:rPr lang="en-US" sz="2400" baseline="-25000" dirty="0"/>
              <a:t>1</a:t>
            </a:r>
            <a:r>
              <a:rPr lang="en-US" sz="2400" dirty="0"/>
              <a:t>) / (x</a:t>
            </a:r>
            <a:r>
              <a:rPr lang="en-US" sz="2400" baseline="-25000" dirty="0"/>
              <a:t>2</a:t>
            </a:r>
            <a:r>
              <a:rPr lang="en-US" sz="2400" dirty="0"/>
              <a:t> – x</a:t>
            </a:r>
            <a:r>
              <a:rPr lang="en-US" sz="2400" baseline="-25000" dirty="0"/>
              <a:t>1</a:t>
            </a:r>
            <a:r>
              <a:rPr lang="en-US" sz="2400" dirty="0"/>
              <a:t>) </a:t>
            </a:r>
          </a:p>
          <a:p>
            <a:pPr eaLnBrk="1" hangingPunct="1">
              <a:buFont typeface="Wingdings" charset="2"/>
              <a:buNone/>
            </a:pPr>
            <a:endParaRPr lang="en-US" sz="2400" dirty="0"/>
          </a:p>
          <a:p>
            <a:pPr eaLnBrk="1" hangingPunct="1">
              <a:buFont typeface="Wingdings" charset="2"/>
              <a:buNone/>
            </a:pPr>
            <a:r>
              <a:rPr lang="en-US" sz="2400" dirty="0"/>
              <a:t>AND REMEMBER, </a:t>
            </a:r>
            <a:r>
              <a:rPr lang="en-US" sz="2400" b="1" dirty="0"/>
              <a:t>SLOPE = VELOCITY</a:t>
            </a:r>
          </a:p>
          <a:p>
            <a:pPr eaLnBrk="1" hangingPunct="1">
              <a:buFont typeface="Wingdings" charset="2"/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Different Slopes mean…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/>
              <a:t>POSITIVE slope indicates a POSITIVE velocity</a:t>
            </a:r>
          </a:p>
          <a:p>
            <a:pPr lvl="1" eaLnBrk="1" hangingPunct="1"/>
            <a:r>
              <a:rPr lang="en-US"/>
              <a:t>Positive velocity means it is moving forward</a:t>
            </a:r>
          </a:p>
          <a:p>
            <a:pPr eaLnBrk="1" hangingPunct="1"/>
            <a:r>
              <a:rPr lang="en-US"/>
              <a:t>The greater the slope, the greater the velocity</a:t>
            </a:r>
          </a:p>
          <a:p>
            <a:pPr lvl="1" eaLnBrk="1" hangingPunct="1"/>
            <a:r>
              <a:rPr lang="en-US">
                <a:solidFill>
                  <a:srgbClr val="FF0000"/>
                </a:solidFill>
              </a:rPr>
              <a:t>The less the slope, the smaller the velocity</a:t>
            </a:r>
          </a:p>
          <a:p>
            <a:pPr eaLnBrk="1" hangingPunct="1">
              <a:buFont typeface="Wingdings" charset="2"/>
              <a:buNone/>
            </a:pPr>
            <a:endParaRPr lang="en-US"/>
          </a:p>
          <a:p>
            <a:pPr eaLnBrk="1" hangingPunct="1">
              <a:buFont typeface="Wingdings" charset="2"/>
              <a:buNone/>
            </a:pPr>
            <a:r>
              <a:rPr lang="en-US"/>
              <a:t>Which has a greater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velocity?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A – It has a greater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	slope and is steeper.</a:t>
            </a:r>
          </a:p>
          <a:p>
            <a:pPr lvl="1" eaLnBrk="1" hangingPunct="1"/>
            <a:endParaRPr lang="en-US"/>
          </a:p>
          <a:p>
            <a:pPr lvl="1" eaLnBrk="1" hangingPunct="1">
              <a:buFont typeface="Wingdings" charset="2"/>
              <a:buNone/>
            </a:pPr>
            <a:endParaRPr lang="en-US"/>
          </a:p>
        </p:txBody>
      </p:sp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92575" y="3581400"/>
            <a:ext cx="5051425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Different Slopes mean…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/>
              <a:t>ZERO slope indicates a ZERO velocity</a:t>
            </a:r>
          </a:p>
          <a:p>
            <a:pPr lvl="1" eaLnBrk="1" hangingPunct="1"/>
            <a:r>
              <a:rPr lang="en-US"/>
              <a:t>Zero slope means that the line is horizontal</a:t>
            </a:r>
          </a:p>
          <a:p>
            <a:pPr eaLnBrk="1" hangingPunct="1">
              <a:buFont typeface="Wingdings" charset="2"/>
              <a:buNone/>
            </a:pPr>
            <a:endParaRPr lang="en-US"/>
          </a:p>
          <a:p>
            <a:pPr eaLnBrk="1" hangingPunct="1">
              <a:buFont typeface="Wingdings" charset="2"/>
              <a:buNone/>
            </a:pPr>
            <a:r>
              <a:rPr lang="en-US"/>
              <a:t>Which has a greater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velocity?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They are both 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	the same. Neither 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	is moving.</a:t>
            </a:r>
          </a:p>
          <a:p>
            <a:pPr lvl="1" eaLnBrk="1" hangingPunct="1"/>
            <a:endParaRPr lang="en-US"/>
          </a:p>
          <a:p>
            <a:pPr lvl="1" eaLnBrk="1" hangingPunct="1">
              <a:buFont typeface="Wingdings" charset="2"/>
              <a:buNone/>
            </a:pPr>
            <a:endParaRPr lang="en-US"/>
          </a:p>
        </p:txBody>
      </p:sp>
      <p:pic>
        <p:nvPicPr>
          <p:cNvPr id="92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5250" y="3200400"/>
            <a:ext cx="5238750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z="4800"/>
              <a:t>Different Slopes mean…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600200"/>
            <a:ext cx="8763000" cy="4419600"/>
          </a:xfrm>
        </p:spPr>
        <p:txBody>
          <a:bodyPr/>
          <a:lstStyle/>
          <a:p>
            <a:pPr eaLnBrk="1" hangingPunct="1"/>
            <a:r>
              <a:rPr lang="en-US"/>
              <a:t>NEGATIVE slope indicates a NEGATIVE velocity</a:t>
            </a:r>
          </a:p>
          <a:p>
            <a:pPr lvl="1" eaLnBrk="1" hangingPunct="1"/>
            <a:r>
              <a:rPr lang="en-US"/>
              <a:t>Negative velocity means that the object is traveling in the negative direction.</a:t>
            </a:r>
          </a:p>
          <a:p>
            <a:pPr eaLnBrk="1" hangingPunct="1">
              <a:buFont typeface="Wingdings" charset="2"/>
              <a:buNone/>
            </a:pPr>
            <a:endParaRPr lang="en-US"/>
          </a:p>
          <a:p>
            <a:pPr eaLnBrk="1" hangingPunct="1">
              <a:buFont typeface="Wingdings" charset="2"/>
              <a:buNone/>
            </a:pPr>
            <a:r>
              <a:rPr lang="en-US"/>
              <a:t>Which has a greater </a:t>
            </a:r>
          </a:p>
          <a:p>
            <a:pPr eaLnBrk="1" hangingPunct="1">
              <a:buFont typeface="Wingdings" charset="2"/>
              <a:buNone/>
            </a:pPr>
            <a:r>
              <a:rPr lang="en-US"/>
              <a:t>negative velocity?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B – It has a greater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	slope, therefore a </a:t>
            </a:r>
          </a:p>
          <a:p>
            <a:pPr eaLnBrk="1" hangingPunct="1">
              <a:buFont typeface="Wingdings" charset="2"/>
              <a:buNone/>
            </a:pPr>
            <a:r>
              <a:rPr lang="en-US">
                <a:solidFill>
                  <a:srgbClr val="FF0000"/>
                </a:solidFill>
              </a:rPr>
              <a:t>	greater neg velocity</a:t>
            </a:r>
          </a:p>
          <a:p>
            <a:pPr lvl="1" eaLnBrk="1" hangingPunct="1"/>
            <a:endParaRPr lang="en-US"/>
          </a:p>
          <a:p>
            <a:pPr lvl="1" eaLnBrk="1" hangingPunct="1">
              <a:buFont typeface="Wingdings" charset="2"/>
              <a:buNone/>
            </a:pPr>
            <a:endParaRPr lang="en-US"/>
          </a:p>
        </p:txBody>
      </p:sp>
      <p:pic>
        <p:nvPicPr>
          <p:cNvPr id="10244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084638" y="3505200"/>
            <a:ext cx="5059362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28600"/>
            <a:ext cx="8015288" cy="914400"/>
          </a:xfrm>
        </p:spPr>
        <p:txBody>
          <a:bodyPr/>
          <a:lstStyle/>
          <a:p>
            <a:pPr eaLnBrk="1" hangingPunct="1"/>
            <a:r>
              <a:rPr lang="en-US" sz="4800"/>
              <a:t>Put it all together…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81000" y="1371600"/>
            <a:ext cx="8763000" cy="4419600"/>
          </a:xfrm>
        </p:spPr>
        <p:txBody>
          <a:bodyPr/>
          <a:lstStyle/>
          <a:p>
            <a:pPr eaLnBrk="1" hangingPunct="1">
              <a:buFont typeface="Wingdings" charset="2"/>
              <a:buNone/>
            </a:pPr>
            <a:r>
              <a:rPr lang="en-US" dirty="0"/>
              <a:t>So what is happening at each of these positions?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>
                <a:solidFill>
                  <a:srgbClr val="FF0000"/>
                </a:solidFill>
              </a:rPr>
              <a:t>A) Moving forward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>
                <a:solidFill>
                  <a:srgbClr val="FF0000"/>
                </a:solidFill>
              </a:rPr>
              <a:t>B) Stopped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>
                <a:solidFill>
                  <a:srgbClr val="FF0000"/>
                </a:solidFill>
              </a:rPr>
              <a:t>C) Moving in negative direction</a:t>
            </a:r>
          </a:p>
          <a:p>
            <a:pPr lvl="1" eaLnBrk="1" hangingPunct="1">
              <a:buFont typeface="Wingdings" charset="2"/>
              <a:buNone/>
            </a:pPr>
            <a:r>
              <a:rPr lang="en-US" dirty="0">
                <a:solidFill>
                  <a:srgbClr val="FF0000"/>
                </a:solidFill>
              </a:rPr>
              <a:t>D) Moving forward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Could you calculate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the velocity for each </a:t>
            </a:r>
          </a:p>
          <a:p>
            <a:pPr eaLnBrk="1" hangingPunct="1">
              <a:buFont typeface="Wingdings" charset="2"/>
              <a:buNone/>
            </a:pPr>
            <a:r>
              <a:rPr lang="en-US" dirty="0"/>
              <a:t>portion?</a:t>
            </a:r>
          </a:p>
          <a:p>
            <a:pPr eaLnBrk="1" hangingPunct="1">
              <a:buFont typeface="Wingdings" charset="2"/>
              <a:buNone/>
            </a:pPr>
            <a:r>
              <a:rPr lang="en-US" dirty="0">
                <a:solidFill>
                  <a:srgbClr val="FF0000"/>
                </a:solidFill>
              </a:rPr>
              <a:t>	YES! </a:t>
            </a:r>
          </a:p>
          <a:p>
            <a:pPr eaLnBrk="1" hangingPunct="1">
              <a:buFont typeface="Wingdings" charset="2"/>
              <a:buNone/>
            </a:pPr>
            <a:r>
              <a:rPr lang="en-US" dirty="0">
                <a:solidFill>
                  <a:srgbClr val="FF0000"/>
                </a:solidFill>
              </a:rPr>
              <a:t>		Rise over Run</a:t>
            </a:r>
          </a:p>
          <a:p>
            <a:pPr eaLnBrk="1" hangingPunct="1"/>
            <a:endParaRPr lang="en-US" dirty="0">
              <a:solidFill>
                <a:srgbClr val="FF0000"/>
              </a:solidFill>
            </a:endParaRPr>
          </a:p>
          <a:p>
            <a:pPr eaLnBrk="1" hangingPunct="1"/>
            <a:endParaRPr lang="en-US" dirty="0">
              <a:solidFill>
                <a:srgbClr val="FF0000"/>
              </a:solidFill>
            </a:endParaRPr>
          </a:p>
          <a:p>
            <a:pPr eaLnBrk="1" hangingPunct="1"/>
            <a:endParaRPr lang="en-US" dirty="0"/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191000" y="3646488"/>
            <a:ext cx="4953000" cy="3211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4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4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4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40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0" dur="500"/>
                                        <p:tgtEl>
                                          <p:spTgt spid="40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3" dur="500"/>
                                        <p:tgtEl>
                                          <p:spTgt spid="409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8" dur="500"/>
                                        <p:tgtEl>
                                          <p:spTgt spid="409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1" dur="500"/>
                                        <p:tgtEl>
                                          <p:spTgt spid="409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Radial">
  <a:themeElements>
    <a:clrScheme name="Radial 1">
      <a:dk1>
        <a:srgbClr val="000000"/>
      </a:dk1>
      <a:lt1>
        <a:srgbClr val="FFFFFF"/>
      </a:lt1>
      <a:dk2>
        <a:srgbClr val="FFFFFF"/>
      </a:dk2>
      <a:lt2>
        <a:srgbClr val="669999"/>
      </a:lt2>
      <a:accent1>
        <a:srgbClr val="99CCFF"/>
      </a:accent1>
      <a:accent2>
        <a:srgbClr val="9999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8A8AE7"/>
      </a:accent6>
      <a:hlink>
        <a:srgbClr val="996666"/>
      </a:hlink>
      <a:folHlink>
        <a:srgbClr val="6666CC"/>
      </a:folHlink>
    </a:clrScheme>
    <a:fontScheme name="Rad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Radial 1">
        <a:dk1>
          <a:srgbClr val="000000"/>
        </a:dk1>
        <a:lt1>
          <a:srgbClr val="FFFFFF"/>
        </a:lt1>
        <a:dk2>
          <a:srgbClr val="FFFFFF"/>
        </a:dk2>
        <a:lt2>
          <a:srgbClr val="669999"/>
        </a:lt2>
        <a:accent1>
          <a:srgbClr val="99CCFF"/>
        </a:accent1>
        <a:accent2>
          <a:srgbClr val="9999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8A8AE7"/>
        </a:accent6>
        <a:hlink>
          <a:srgbClr val="996666"/>
        </a:hlink>
        <a:folHlink>
          <a:srgbClr val="66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2">
        <a:dk1>
          <a:srgbClr val="000000"/>
        </a:dk1>
        <a:lt1>
          <a:srgbClr val="FFFFFF"/>
        </a:lt1>
        <a:dk2>
          <a:srgbClr val="FFFFFF"/>
        </a:dk2>
        <a:lt2>
          <a:srgbClr val="817F3F"/>
        </a:lt2>
        <a:accent1>
          <a:srgbClr val="FFCC00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8A00"/>
        </a:accent6>
        <a:hlink>
          <a:srgbClr val="996666"/>
        </a:hlink>
        <a:folHlink>
          <a:srgbClr val="C9450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Radial 3">
        <a:dk1>
          <a:srgbClr val="CC6600"/>
        </a:dk1>
        <a:lt1>
          <a:srgbClr val="FFFFFF"/>
        </a:lt1>
        <a:dk2>
          <a:srgbClr val="800000"/>
        </a:dk2>
        <a:lt2>
          <a:srgbClr val="FFFFFF"/>
        </a:lt2>
        <a:accent1>
          <a:srgbClr val="FF6600"/>
        </a:accent1>
        <a:accent2>
          <a:srgbClr val="33CCCC"/>
        </a:accent2>
        <a:accent3>
          <a:srgbClr val="C0AAAA"/>
        </a:accent3>
        <a:accent4>
          <a:srgbClr val="DADADA"/>
        </a:accent4>
        <a:accent5>
          <a:srgbClr val="FFB8AA"/>
        </a:accent5>
        <a:accent6>
          <a:srgbClr val="2DB9B9"/>
        </a:accent6>
        <a:hlink>
          <a:srgbClr val="99FF33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4">
        <a:dk1>
          <a:srgbClr val="993300"/>
        </a:dk1>
        <a:lt1>
          <a:srgbClr val="FFFFFF"/>
        </a:lt1>
        <a:dk2>
          <a:srgbClr val="431A01"/>
        </a:dk2>
        <a:lt2>
          <a:srgbClr val="FFFFFF"/>
        </a:lt2>
        <a:accent1>
          <a:srgbClr val="FFCC00"/>
        </a:accent1>
        <a:accent2>
          <a:srgbClr val="FF9966"/>
        </a:accent2>
        <a:accent3>
          <a:srgbClr val="B0ABAA"/>
        </a:accent3>
        <a:accent4>
          <a:srgbClr val="DADADA"/>
        </a:accent4>
        <a:accent5>
          <a:srgbClr val="FFE2AA"/>
        </a:accent5>
        <a:accent6>
          <a:srgbClr val="E78A5C"/>
        </a:accent6>
        <a:hlink>
          <a:srgbClr val="FF66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5">
        <a:dk1>
          <a:srgbClr val="75878B"/>
        </a:dk1>
        <a:lt1>
          <a:srgbClr val="FFFFFF"/>
        </a:lt1>
        <a:dk2>
          <a:srgbClr val="260000"/>
        </a:dk2>
        <a:lt2>
          <a:srgbClr val="FFFFFF"/>
        </a:lt2>
        <a:accent1>
          <a:srgbClr val="0099CC"/>
        </a:accent1>
        <a:accent2>
          <a:srgbClr val="FF3300"/>
        </a:accent2>
        <a:accent3>
          <a:srgbClr val="ACAAAA"/>
        </a:accent3>
        <a:accent4>
          <a:srgbClr val="DADADA"/>
        </a:accent4>
        <a:accent5>
          <a:srgbClr val="AACAE2"/>
        </a:accent5>
        <a:accent6>
          <a:srgbClr val="E72D00"/>
        </a:accent6>
        <a:hlink>
          <a:srgbClr val="FFCC00"/>
        </a:hlink>
        <a:folHlink>
          <a:srgbClr val="CC0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6">
        <a:dk1>
          <a:srgbClr val="666699"/>
        </a:dk1>
        <a:lt1>
          <a:srgbClr val="FFFFFF"/>
        </a:lt1>
        <a:dk2>
          <a:srgbClr val="000000"/>
        </a:dk2>
        <a:lt2>
          <a:srgbClr val="FFFFFF"/>
        </a:lt2>
        <a:accent1>
          <a:srgbClr val="9966FF"/>
        </a:accent1>
        <a:accent2>
          <a:srgbClr val="99CCFF"/>
        </a:accent2>
        <a:accent3>
          <a:srgbClr val="AAAAAA"/>
        </a:accent3>
        <a:accent4>
          <a:srgbClr val="DADADA"/>
        </a:accent4>
        <a:accent5>
          <a:srgbClr val="CAB8FF"/>
        </a:accent5>
        <a:accent6>
          <a:srgbClr val="8AB9E7"/>
        </a:accent6>
        <a:hlink>
          <a:srgbClr val="FFFFCC"/>
        </a:hlink>
        <a:folHlink>
          <a:srgbClr val="66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7">
        <a:dk1>
          <a:srgbClr val="666699"/>
        </a:dk1>
        <a:lt1>
          <a:srgbClr val="FFFFFF"/>
        </a:lt1>
        <a:dk2>
          <a:srgbClr val="2A2A40"/>
        </a:dk2>
        <a:lt2>
          <a:srgbClr val="FFFFFF"/>
        </a:lt2>
        <a:accent1>
          <a:srgbClr val="006699"/>
        </a:accent1>
        <a:accent2>
          <a:srgbClr val="CC9900"/>
        </a:accent2>
        <a:accent3>
          <a:srgbClr val="ACACAF"/>
        </a:accent3>
        <a:accent4>
          <a:srgbClr val="DADADA"/>
        </a:accent4>
        <a:accent5>
          <a:srgbClr val="AAB8CA"/>
        </a:accent5>
        <a:accent6>
          <a:srgbClr val="B98A00"/>
        </a:accent6>
        <a:hlink>
          <a:srgbClr val="CC6600"/>
        </a:hlink>
        <a:folHlink>
          <a:srgbClr val="6C94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8">
        <a:dk1>
          <a:srgbClr val="BECBD8"/>
        </a:dk1>
        <a:lt1>
          <a:srgbClr val="FFFFFF"/>
        </a:lt1>
        <a:dk2>
          <a:srgbClr val="2B335B"/>
        </a:dk2>
        <a:lt2>
          <a:srgbClr val="FFFFFF"/>
        </a:lt2>
        <a:accent1>
          <a:srgbClr val="0099CC"/>
        </a:accent1>
        <a:accent2>
          <a:srgbClr val="B5DBE3"/>
        </a:accent2>
        <a:accent3>
          <a:srgbClr val="ACADB5"/>
        </a:accent3>
        <a:accent4>
          <a:srgbClr val="DADADA"/>
        </a:accent4>
        <a:accent5>
          <a:srgbClr val="AACAE2"/>
        </a:accent5>
        <a:accent6>
          <a:srgbClr val="A4C6CE"/>
        </a:accent6>
        <a:hlink>
          <a:srgbClr val="FFCC00"/>
        </a:hlink>
        <a:folHlink>
          <a:srgbClr val="58648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9">
        <a:dk1>
          <a:srgbClr val="3333FF"/>
        </a:dk1>
        <a:lt1>
          <a:srgbClr val="FFFFFF"/>
        </a:lt1>
        <a:dk2>
          <a:srgbClr val="000099"/>
        </a:dk2>
        <a:lt2>
          <a:srgbClr val="FFFFFF"/>
        </a:lt2>
        <a:accent1>
          <a:srgbClr val="339966"/>
        </a:accent1>
        <a:accent2>
          <a:srgbClr val="9999FF"/>
        </a:accent2>
        <a:accent3>
          <a:srgbClr val="AAAACA"/>
        </a:accent3>
        <a:accent4>
          <a:srgbClr val="DADADA"/>
        </a:accent4>
        <a:accent5>
          <a:srgbClr val="ADCAB8"/>
        </a:accent5>
        <a:accent6>
          <a:srgbClr val="8A8AE7"/>
        </a:accent6>
        <a:hlink>
          <a:srgbClr val="FFFF99"/>
        </a:hlink>
        <a:folHlink>
          <a:srgbClr val="17A0D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Radial 10">
        <a:dk1>
          <a:srgbClr val="808000"/>
        </a:dk1>
        <a:lt1>
          <a:srgbClr val="FFFFFF"/>
        </a:lt1>
        <a:dk2>
          <a:srgbClr val="354418"/>
        </a:dk2>
        <a:lt2>
          <a:srgbClr val="FFFFFF"/>
        </a:lt2>
        <a:accent1>
          <a:srgbClr val="60897C"/>
        </a:accent1>
        <a:accent2>
          <a:srgbClr val="99CC00"/>
        </a:accent2>
        <a:accent3>
          <a:srgbClr val="AEB0AB"/>
        </a:accent3>
        <a:accent4>
          <a:srgbClr val="DADADA"/>
        </a:accent4>
        <a:accent5>
          <a:srgbClr val="B6C4BF"/>
        </a:accent5>
        <a:accent6>
          <a:srgbClr val="8AB900"/>
        </a:accent6>
        <a:hlink>
          <a:srgbClr val="CCCC00"/>
        </a:hlink>
        <a:folHlink>
          <a:srgbClr val="66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Radial</Template>
  <TotalTime>2577</TotalTime>
  <Words>244</Words>
  <Application>Microsoft Macintosh PowerPoint</Application>
  <PresentationFormat>On-screen Show (4:3)</PresentationFormat>
  <Paragraphs>66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Radial</vt:lpstr>
      <vt:lpstr>Position vs Time Graphs</vt:lpstr>
      <vt:lpstr>Position vs Time Graphs</vt:lpstr>
      <vt:lpstr>Calculating Slope</vt:lpstr>
      <vt:lpstr>Calculating Slope</vt:lpstr>
      <vt:lpstr>Calculating Slope</vt:lpstr>
      <vt:lpstr>Different Slopes mean…</vt:lpstr>
      <vt:lpstr>Different Slopes mean…</vt:lpstr>
      <vt:lpstr>Different Slopes mean…</vt:lpstr>
      <vt:lpstr>Put it all together…</vt:lpstr>
    </vt:vector>
  </TitlesOfParts>
  <Company>CCSD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Speed</dc:title>
  <dc:creator>MEGAN KOVACH</dc:creator>
  <cp:lastModifiedBy>Windows User</cp:lastModifiedBy>
  <cp:revision>41</cp:revision>
  <dcterms:created xsi:type="dcterms:W3CDTF">2015-01-22T01:49:47Z</dcterms:created>
  <dcterms:modified xsi:type="dcterms:W3CDTF">2015-10-26T11:17:24Z</dcterms:modified>
</cp:coreProperties>
</file>