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theme/themeOverride2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177" r:id="rId1"/>
  </p:sldMasterIdLst>
  <p:handoutMasterIdLst>
    <p:handoutMasterId r:id="rId12"/>
  </p:handoutMasterIdLst>
  <p:sldIdLst>
    <p:sldId id="256" r:id="rId2"/>
    <p:sldId id="277" r:id="rId3"/>
    <p:sldId id="283" r:id="rId4"/>
    <p:sldId id="282" r:id="rId5"/>
    <p:sldId id="288" r:id="rId6"/>
    <p:sldId id="284" r:id="rId7"/>
    <p:sldId id="286" r:id="rId8"/>
    <p:sldId id="290" r:id="rId9"/>
    <p:sldId id="285" r:id="rId10"/>
    <p:sldId id="28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3C595ED-5B2C-6E43-9B4A-B11A234CE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96BC7C-934C-994E-852A-E238DF4CC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3BFB-B35E-7248-BF95-8B999588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8494-4811-D147-ADA2-B7499442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CBB1-F069-164F-8DF5-2A914A17F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3891E0-B845-FB49-8035-C7F97A006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2A8D-633E-D24C-940D-B3176F6F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F5C6-A6DD-5547-BE77-4DAA31A8B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D5B3-2969-904C-92D6-06B637DD4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628C-46FA-D641-A039-260835C8A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9B81-6502-E542-8880-AB99AA174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889FE-0C6E-5945-B33C-94200B9E4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C4F16301-1042-5241-8B3C-90374E28D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3" r:id="rId2"/>
    <p:sldLayoutId id="2147484269" r:id="rId3"/>
    <p:sldLayoutId id="2147484264" r:id="rId4"/>
    <p:sldLayoutId id="2147484265" r:id="rId5"/>
    <p:sldLayoutId id="2147484266" r:id="rId6"/>
    <p:sldLayoutId id="2147484270" r:id="rId7"/>
    <p:sldLayoutId id="2147484271" r:id="rId8"/>
    <p:sldLayoutId id="2147484272" r:id="rId9"/>
    <p:sldLayoutId id="2147484267" r:id="rId10"/>
    <p:sldLayoutId id="21474842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</a:t>
            </a:r>
          </a:p>
        </p:txBody>
      </p:sp>
      <p:sp>
        <p:nvSpPr>
          <p:cNvPr id="14339" name="Subtitle 6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– HONORS ONLY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839200" cy="4572000"/>
          </a:xfrm>
        </p:spPr>
        <p:txBody>
          <a:bodyPr/>
          <a:lstStyle/>
          <a:p>
            <a:pPr eaLnBrk="1" hangingPunct="1"/>
            <a:r>
              <a:rPr lang="en-US" sz="2800"/>
              <a:t>A 3kg ball is traveling at 8m/s.  If it hits an empty bottle, with a mass of 12kg, what will be the velocity that the bottle travels assuming the ball stops on impact and all momentum is transferred?</a:t>
            </a:r>
          </a:p>
          <a:p>
            <a:pPr eaLnBrk="1" hangingPunct="1"/>
            <a:endParaRPr lang="en-US" sz="2800"/>
          </a:p>
          <a:p>
            <a:pPr eaLnBrk="1" hangingPunct="1">
              <a:buFont typeface="Wingdings 2" charset="2"/>
              <a:buNone/>
            </a:pPr>
            <a:r>
              <a:rPr lang="en-US" sz="2800"/>
              <a:t>			M</a:t>
            </a:r>
            <a:r>
              <a:rPr lang="en-US" sz="2800" baseline="-25000"/>
              <a:t>1</a:t>
            </a:r>
            <a:r>
              <a:rPr lang="en-US" sz="2800"/>
              <a:t> * V</a:t>
            </a:r>
            <a:r>
              <a:rPr lang="en-US" sz="2800" baseline="-25000"/>
              <a:t>1</a:t>
            </a:r>
            <a:r>
              <a:rPr lang="en-US" sz="2800"/>
              <a:t>        =       M</a:t>
            </a:r>
            <a:r>
              <a:rPr lang="en-US" sz="2800" baseline="-25000"/>
              <a:t>2</a:t>
            </a:r>
            <a:r>
              <a:rPr lang="en-US" sz="2800"/>
              <a:t> * V</a:t>
            </a:r>
            <a:r>
              <a:rPr lang="en-US" sz="2800" baseline="-25000"/>
              <a:t>2</a:t>
            </a:r>
            <a:r>
              <a:rPr lang="en-US" sz="2800"/>
              <a:t> </a:t>
            </a:r>
          </a:p>
          <a:p>
            <a:pPr eaLnBrk="1" hangingPunct="1">
              <a:buFont typeface="Wingdings 2" charset="2"/>
              <a:buNone/>
            </a:pPr>
            <a:endParaRPr lang="en-US" sz="2800"/>
          </a:p>
          <a:p>
            <a:pPr eaLnBrk="1" hangingPunct="1">
              <a:buFont typeface="Wingdings 2" charset="2"/>
              <a:buNone/>
            </a:pPr>
            <a:r>
              <a:rPr lang="en-US" sz="2800"/>
              <a:t>	So if we knew that…</a:t>
            </a:r>
          </a:p>
          <a:p>
            <a:pPr eaLnBrk="1" hangingPunct="1">
              <a:buFont typeface="Wingdings 2" charset="2"/>
              <a:buNone/>
            </a:pPr>
            <a:r>
              <a:rPr lang="en-US" sz="2800"/>
              <a:t>			3kg * 8m/s   =    12kg  * </a:t>
            </a:r>
            <a:r>
              <a:rPr lang="en-US" sz="2800">
                <a:solidFill>
                  <a:srgbClr val="FF0000"/>
                </a:solidFill>
              </a:rPr>
              <a:t>V</a:t>
            </a:r>
            <a:r>
              <a:rPr lang="en-US" sz="2800" baseline="-25000">
                <a:solidFill>
                  <a:srgbClr val="FF0000"/>
                </a:solidFill>
              </a:rPr>
              <a:t>2</a:t>
            </a:r>
            <a:r>
              <a:rPr lang="en-US" sz="2800"/>
              <a:t> </a:t>
            </a:r>
          </a:p>
          <a:p>
            <a:pPr eaLnBrk="1" hangingPunct="1">
              <a:buFont typeface="Wingdings 2" charset="2"/>
              <a:buNone/>
            </a:pPr>
            <a:r>
              <a:rPr lang="en-US" sz="2800"/>
              <a:t>			24kg*m/s	   =    12kg  * </a:t>
            </a:r>
            <a:r>
              <a:rPr lang="en-US" sz="2800">
                <a:solidFill>
                  <a:srgbClr val="FF0000"/>
                </a:solidFill>
              </a:rPr>
              <a:t>V</a:t>
            </a:r>
            <a:r>
              <a:rPr lang="en-US" sz="2800" baseline="-25000">
                <a:solidFill>
                  <a:srgbClr val="FF0000"/>
                </a:solidFill>
              </a:rPr>
              <a:t>2</a:t>
            </a:r>
            <a:r>
              <a:rPr lang="en-US" sz="2800"/>
              <a:t> </a:t>
            </a:r>
          </a:p>
          <a:p>
            <a:pPr eaLnBrk="1" hangingPunct="1">
              <a:buFont typeface="Wingdings 2" charset="2"/>
              <a:buNone/>
            </a:pPr>
            <a:r>
              <a:rPr lang="en-US" sz="2800"/>
              <a:t>					</a:t>
            </a:r>
            <a:r>
              <a:rPr lang="en-US" sz="2800">
                <a:solidFill>
                  <a:srgbClr val="FF0000"/>
                </a:solidFill>
              </a:rPr>
              <a:t>V</a:t>
            </a:r>
            <a:r>
              <a:rPr lang="en-US" sz="2800" baseline="-25000">
                <a:solidFill>
                  <a:srgbClr val="FF0000"/>
                </a:solidFill>
              </a:rPr>
              <a:t>2</a:t>
            </a:r>
            <a:r>
              <a:rPr lang="en-US" sz="2800">
                <a:solidFill>
                  <a:srgbClr val="FF0000"/>
                </a:solidFill>
              </a:rPr>
              <a:t> =  2m/s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– HONORS ONLY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839200" cy="4572000"/>
          </a:xfrm>
        </p:spPr>
        <p:txBody>
          <a:bodyPr/>
          <a:lstStyle/>
          <a:p>
            <a:pPr eaLnBrk="1" hangingPunct="1"/>
            <a:r>
              <a:rPr lang="en-US" sz="3600" u="sng"/>
              <a:t>Momentum</a:t>
            </a:r>
            <a:r>
              <a:rPr lang="en-US" sz="3600"/>
              <a:t> – the motion of mass</a:t>
            </a:r>
          </a:p>
          <a:p>
            <a:pPr lvl="1" eaLnBrk="1" hangingPunct="1"/>
            <a:r>
              <a:rPr lang="en-US" sz="3100"/>
              <a:t>If an object is moving, it has momentum</a:t>
            </a:r>
          </a:p>
          <a:p>
            <a:pPr lvl="2" eaLnBrk="1" hangingPunct="1"/>
            <a:r>
              <a:rPr lang="en-US" sz="2700"/>
              <a:t>An object with lots of momentum will be hard to stop.  </a:t>
            </a:r>
          </a:p>
          <a:p>
            <a:pPr lvl="2" eaLnBrk="1" hangingPunct="1"/>
            <a:r>
              <a:rPr lang="en-US" sz="2700"/>
              <a:t>An object with little momentum will be easier to stop.</a:t>
            </a:r>
          </a:p>
          <a:p>
            <a:pPr lvl="1" eaLnBrk="1" hangingPunct="1">
              <a:buFont typeface="Wingdings" charset="2"/>
              <a:buNone/>
            </a:pPr>
            <a:endParaRPr lang="en-US" sz="3100"/>
          </a:p>
          <a:p>
            <a:pPr eaLnBrk="1" hangingPunct="1"/>
            <a:r>
              <a:rPr lang="en-US" sz="3600"/>
              <a:t>Equation: p = m * v</a:t>
            </a:r>
          </a:p>
          <a:p>
            <a:pPr lvl="1" eaLnBrk="1" hangingPunct="1"/>
            <a:r>
              <a:rPr lang="en-US" sz="3100"/>
              <a:t>Momentum (p) has the units of kg*m/s</a:t>
            </a:r>
          </a:p>
          <a:p>
            <a:pPr lvl="2" eaLnBrk="1" hangingPunct="1"/>
            <a:r>
              <a:rPr lang="en-US" sz="2900"/>
              <a:t>Because it is dependent upon the velocity of the object, the momentum of an object CAN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– HONORS ONLY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839200" cy="4572000"/>
          </a:xfrm>
        </p:spPr>
        <p:txBody>
          <a:bodyPr/>
          <a:lstStyle/>
          <a:p>
            <a:pPr eaLnBrk="1" hangingPunct="1"/>
            <a:r>
              <a:rPr lang="en-US" sz="3100"/>
              <a:t>Calculate the momentum of a 3kg ball that is moving east at 12m/s. </a:t>
            </a:r>
          </a:p>
          <a:p>
            <a:pPr eaLnBrk="1" hangingPunct="1"/>
            <a:endParaRPr lang="en-US" sz="3100"/>
          </a:p>
          <a:p>
            <a:pPr eaLnBrk="1" hangingPunct="1">
              <a:buFont typeface="Wingdings 2" charset="2"/>
              <a:buNone/>
            </a:pPr>
            <a:r>
              <a:rPr lang="en-US"/>
              <a:t>			p = m * v</a:t>
            </a:r>
          </a:p>
          <a:p>
            <a:pPr eaLnBrk="1" hangingPunct="1">
              <a:buFont typeface="Wingdings 2" charset="2"/>
              <a:buNone/>
            </a:pPr>
            <a:endParaRPr lang="en-US"/>
          </a:p>
          <a:p>
            <a:pPr eaLnBrk="1" hangingPunct="1">
              <a:buFont typeface="Wingdings 2" charset="2"/>
              <a:buNone/>
            </a:pPr>
            <a:r>
              <a:rPr lang="en-US"/>
              <a:t>			p = 3kg * 12m/s</a:t>
            </a:r>
          </a:p>
          <a:p>
            <a:pPr eaLnBrk="1" hangingPunct="1">
              <a:buFont typeface="Wingdings 2" charset="2"/>
              <a:buNone/>
            </a:pPr>
            <a:endParaRPr lang="en-US"/>
          </a:p>
          <a:p>
            <a:pPr eaLnBrk="1" hangingPunct="1">
              <a:buFont typeface="Wingdings 2" charset="2"/>
              <a:buNone/>
            </a:pPr>
            <a:r>
              <a:rPr lang="en-US"/>
              <a:t>			p =  36 kg*m/s</a:t>
            </a:r>
            <a:endParaRPr lang="en-US" sz="3100"/>
          </a:p>
          <a:p>
            <a:pPr eaLnBrk="1" hangingPunct="1"/>
            <a:endParaRPr lang="en-US" sz="2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– HONORS ONLY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839200" cy="5330825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100" dirty="0" smtClean="0">
                <a:ea typeface="+mn-ea"/>
                <a:cs typeface="+mn-cs"/>
              </a:rPr>
              <a:t>Law of Conservation of Momentum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ea typeface="+mn-ea"/>
              </a:rPr>
              <a:t>Momentum is  never created or destroyed, it can only be transferred from one object to the next.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dirty="0" smtClean="0">
              <a:ea typeface="+mn-ea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ea typeface="+mn-ea"/>
              </a:rPr>
              <a:t>The total amount of momentum in a system will be conserved.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>
                <a:ea typeface="+mn-ea"/>
              </a:rPr>
              <a:t>The TOTAL MOMENTUM in a system cannot increase or decrease.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ea typeface="+mn-ea"/>
              </a:rPr>
              <a:t>This applies any time 2 (or more) objects collide.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dirty="0" smtClean="0">
              <a:ea typeface="+mn-ea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100" dirty="0" smtClean="0">
                <a:ea typeface="+mn-ea"/>
                <a:cs typeface="+mn-cs"/>
              </a:rPr>
              <a:t>Examples: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ea typeface="+mn-ea"/>
              </a:rPr>
              <a:t>When a pool ball is hit into a stationary pool ball, causing that 2</a:t>
            </a:r>
            <a:r>
              <a:rPr lang="en-US" sz="2400" baseline="30000" dirty="0" smtClean="0">
                <a:ea typeface="+mn-ea"/>
              </a:rPr>
              <a:t>nd</a:t>
            </a:r>
            <a:r>
              <a:rPr lang="en-US" sz="2400" dirty="0" smtClean="0">
                <a:ea typeface="+mn-ea"/>
              </a:rPr>
              <a:t> ball to move with the same momentum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ea typeface="+mn-ea"/>
              </a:rPr>
              <a:t>When a golf club hits a golf ball off of a tee, the momentum of the golf club will be transferred to the ball.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ea typeface="+mn-ea"/>
              </a:rPr>
              <a:t>Two football players hitting each other on a football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– HONORS ONLY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839200" cy="167322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100" dirty="0" smtClean="0">
                <a:ea typeface="+mn-ea"/>
                <a:cs typeface="+mn-cs"/>
              </a:rPr>
              <a:t>Law of Conservation of Momentum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>
                <a:ea typeface="+mn-ea"/>
              </a:rPr>
              <a:t>Momentum is  never created or destroyed, it can only be transferred from one object to the next.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dirty="0" smtClean="0">
              <a:ea typeface="+mn-ea"/>
            </a:endParaRPr>
          </a:p>
        </p:txBody>
      </p:sp>
      <p:pic>
        <p:nvPicPr>
          <p:cNvPr id="18436" name="Picture 4" descr="momentum?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861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– HONORS ONLY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Momentum is CONSERVED.  Never created or destroyed, it can only be transferred.</a:t>
            </a:r>
          </a:p>
          <a:p>
            <a:pPr lvl="1" eaLnBrk="1" hangingPunct="1"/>
            <a:r>
              <a:rPr lang="en-US" sz="2000">
                <a:solidFill>
                  <a:srgbClr val="FF0000"/>
                </a:solidFill>
              </a:rPr>
              <a:t>Collisions can occur in may ways:</a:t>
            </a:r>
          </a:p>
          <a:p>
            <a:pPr lvl="2" eaLnBrk="1" hangingPunct="1"/>
            <a:r>
              <a:rPr lang="en-US" sz="2000">
                <a:solidFill>
                  <a:srgbClr val="FF0000"/>
                </a:solidFill>
              </a:rPr>
              <a:t>Two objects near each other and repel (like charged electrons)</a:t>
            </a:r>
          </a:p>
          <a:p>
            <a:pPr lvl="2" eaLnBrk="1" hangingPunct="1"/>
            <a:r>
              <a:rPr lang="en-US" sz="2000">
                <a:solidFill>
                  <a:srgbClr val="FF0000"/>
                </a:solidFill>
              </a:rPr>
              <a:t>Two objects hitting each other and bouncing off in completely opposite directions (pool balls)</a:t>
            </a:r>
          </a:p>
          <a:p>
            <a:pPr lvl="2" eaLnBrk="1" hangingPunct="1"/>
            <a:r>
              <a:rPr lang="en-US" sz="2000">
                <a:solidFill>
                  <a:srgbClr val="FF0000"/>
                </a:solidFill>
              </a:rPr>
              <a:t>Two objects hitting each other from different angles (a corner back hitting a receiver as they come from different directions)</a:t>
            </a:r>
          </a:p>
          <a:p>
            <a:pPr lvl="2" eaLnBrk="1" hangingPunct="1"/>
            <a:r>
              <a:rPr lang="en-US" sz="2000">
                <a:solidFill>
                  <a:srgbClr val="FF0000"/>
                </a:solidFill>
              </a:rPr>
              <a:t>Two objects hitting each other and sticking to each other (a baseball player catching a fly ball)</a:t>
            </a:r>
          </a:p>
          <a:p>
            <a:pPr lvl="2" eaLnBrk="1" hangingPunct="1"/>
            <a:r>
              <a:rPr lang="en-US" sz="2000">
                <a:solidFill>
                  <a:srgbClr val="FF0000"/>
                </a:solidFill>
              </a:rPr>
              <a:t>Multiple objects hitting each other and separating (think of a pool balls)</a:t>
            </a:r>
          </a:p>
          <a:p>
            <a:pPr lvl="2" eaLnBrk="1" hangingPunct="1"/>
            <a:r>
              <a:rPr lang="en-US" sz="2000">
                <a:solidFill>
                  <a:srgbClr val="FF0000"/>
                </a:solidFill>
              </a:rPr>
              <a:t>An explosion separating one objects into multiple directions. (a bomb)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We will always assume 1 dimension, with the two objects separating from each other as a result.</a:t>
            </a:r>
          </a:p>
          <a:p>
            <a:pPr eaLnBrk="1" hangingPunct="1"/>
            <a:endParaRPr lang="en-US" sz="3100">
              <a:solidFill>
                <a:srgbClr val="FF0000"/>
              </a:solidFill>
            </a:endParaRPr>
          </a:p>
          <a:p>
            <a:pPr eaLnBrk="1" hangingPunct="1">
              <a:buFont typeface="Wingdings 2" charset="2"/>
              <a:buNone/>
            </a:pPr>
            <a:endParaRPr lang="en-US">
              <a:solidFill>
                <a:srgbClr val="FF0000"/>
              </a:solidFill>
            </a:endParaRPr>
          </a:p>
          <a:p>
            <a:pPr eaLnBrk="1" hangingPunct="1">
              <a:buFont typeface="Wingdings 2" charset="2"/>
              <a:buNone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– HONORS ONLY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800600" cy="5410200"/>
          </a:xfrm>
        </p:spPr>
        <p:txBody>
          <a:bodyPr/>
          <a:lstStyle/>
          <a:p>
            <a:pPr eaLnBrk="1" hangingPunct="1"/>
            <a:r>
              <a:rPr lang="en-US" sz="2800"/>
              <a:t>We will always assume perfect physics classroom scenarios for this to work:</a:t>
            </a:r>
          </a:p>
          <a:p>
            <a:pPr lvl="1" eaLnBrk="1" hangingPunct="1"/>
            <a:r>
              <a:rPr lang="en-US" sz="2400"/>
              <a:t>Always assume 1 dimension</a:t>
            </a:r>
          </a:p>
          <a:p>
            <a:pPr lvl="1" eaLnBrk="1" hangingPunct="1"/>
            <a:r>
              <a:rPr lang="en-US" sz="2400"/>
              <a:t>Always assume the second object will also start at rest, while the first object will stop INSTANTLY upon impact</a:t>
            </a:r>
          </a:p>
          <a:p>
            <a:pPr lvl="1" eaLnBrk="1" hangingPunct="1"/>
            <a:r>
              <a:rPr lang="en-US" sz="2400"/>
              <a:t>Always assume the two objects separating from each other as a result.</a:t>
            </a:r>
          </a:p>
        </p:txBody>
      </p:sp>
      <p:pic>
        <p:nvPicPr>
          <p:cNvPr id="20484" name="Picture 2" descr="http://scienceblogs.com/startswithabang/files/2011/02/fig5-7.jpeg"/>
          <p:cNvPicPr>
            <a:picLocks noChangeAspect="1" noChangeArrowheads="1"/>
          </p:cNvPicPr>
          <p:nvPr/>
        </p:nvPicPr>
        <p:blipFill>
          <a:blip r:embed="rId2"/>
          <a:srcRect l="14999" r="13126"/>
          <a:stretch>
            <a:fillRect/>
          </a:stretch>
        </p:blipFill>
        <p:spPr bwMode="auto">
          <a:xfrm>
            <a:off x="4908550" y="2438400"/>
            <a:ext cx="4235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Conservation of Momentum 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839200" cy="167322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100" dirty="0" smtClean="0">
                <a:ea typeface="+mn-ea"/>
                <a:cs typeface="+mn-cs"/>
              </a:rPr>
              <a:t>This is the only type of conservation of momentum we will calculate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700" dirty="0" smtClean="0"/>
              <a:t>Stop sign ‘stops’ instantly upon impact…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400" dirty="0" smtClean="0">
              <a:ea typeface="+mn-ea"/>
            </a:endParaRPr>
          </a:p>
        </p:txBody>
      </p:sp>
      <p:pic>
        <p:nvPicPr>
          <p:cNvPr id="21508" name="Picture 5" descr="momentum conservation stop sig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52800"/>
            <a:ext cx="6167438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Momentum – HONORS ONLY</a:t>
            </a:r>
            <a:endParaRPr lang="en-US" sz="5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839200" cy="4572000"/>
          </a:xfrm>
        </p:spPr>
        <p:txBody>
          <a:bodyPr/>
          <a:lstStyle/>
          <a:p>
            <a:pPr eaLnBrk="1" hangingPunct="1"/>
            <a:r>
              <a:rPr lang="en-US" sz="3100"/>
              <a:t>Momentum is CONSERVED.  Never created or destroyed.  So in our simple examples… </a:t>
            </a:r>
          </a:p>
          <a:p>
            <a:pPr eaLnBrk="1" hangingPunct="1"/>
            <a:endParaRPr lang="en-US" sz="3100"/>
          </a:p>
          <a:p>
            <a:pPr eaLnBrk="1" hangingPunct="1"/>
            <a:r>
              <a:rPr lang="en-US" sz="3100" b="1"/>
              <a:t>The equation:</a:t>
            </a:r>
          </a:p>
          <a:p>
            <a:pPr eaLnBrk="1" hangingPunct="1"/>
            <a:endParaRPr lang="en-US" sz="2300"/>
          </a:p>
          <a:p>
            <a:pPr algn="ctr" eaLnBrk="1" hangingPunct="1">
              <a:buFont typeface="Wingdings 2" charset="2"/>
              <a:buNone/>
            </a:pPr>
            <a:r>
              <a:rPr lang="en-US"/>
              <a:t>Momentum of Object</a:t>
            </a:r>
            <a:r>
              <a:rPr lang="en-US" baseline="-25000"/>
              <a:t>1</a:t>
            </a:r>
            <a:r>
              <a:rPr lang="en-US"/>
              <a:t>    =   Momentum of Object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pPr algn="ctr" eaLnBrk="1" hangingPunct="1">
              <a:buFont typeface="Wingdings 2" charset="2"/>
              <a:buNone/>
            </a:pPr>
            <a:r>
              <a:rPr lang="en-US"/>
              <a:t>P</a:t>
            </a:r>
            <a:r>
              <a:rPr lang="en-US" baseline="-25000"/>
              <a:t>1</a:t>
            </a:r>
            <a:r>
              <a:rPr lang="en-US"/>
              <a:t>             =            P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pPr algn="ctr" eaLnBrk="1" hangingPunct="1">
              <a:buFont typeface="Wingdings 2" charset="2"/>
              <a:buNone/>
            </a:pPr>
            <a:r>
              <a:rPr lang="en-US" b="1"/>
              <a:t>M</a:t>
            </a:r>
            <a:r>
              <a:rPr lang="en-US" b="1" baseline="-25000"/>
              <a:t>1</a:t>
            </a:r>
            <a:r>
              <a:rPr lang="en-US" b="1"/>
              <a:t> * V</a:t>
            </a:r>
            <a:r>
              <a:rPr lang="en-US" b="1" baseline="-25000"/>
              <a:t>1</a:t>
            </a:r>
            <a:r>
              <a:rPr lang="en-US" b="1"/>
              <a:t>        =       M</a:t>
            </a:r>
            <a:r>
              <a:rPr lang="en-US" b="1" baseline="-25000"/>
              <a:t>2</a:t>
            </a:r>
            <a:r>
              <a:rPr lang="en-US" b="1"/>
              <a:t> * V</a:t>
            </a:r>
            <a:r>
              <a:rPr lang="en-US" b="1" baseline="-25000"/>
              <a:t>2</a:t>
            </a:r>
            <a:r>
              <a:rPr lang="en-US" b="1"/>
              <a:t> </a:t>
            </a:r>
          </a:p>
          <a:p>
            <a:pPr eaLnBrk="1" hangingPunct="1">
              <a:buFont typeface="Wingdings 2" charset="2"/>
              <a:buNone/>
            </a:pPr>
            <a:endParaRPr lang="en-US"/>
          </a:p>
          <a:p>
            <a:pPr eaLnBrk="1" hangingPunct="1">
              <a:buFont typeface="Wingdings 2" charset="2"/>
              <a:buNone/>
            </a:pPr>
            <a:r>
              <a:rPr lang="en-US"/>
              <a:t>M</a:t>
            </a:r>
            <a:r>
              <a:rPr lang="en-US" baseline="-25000"/>
              <a:t>1</a:t>
            </a:r>
            <a:r>
              <a:rPr lang="en-US"/>
              <a:t> = mass of 1</a:t>
            </a:r>
            <a:r>
              <a:rPr lang="en-US" baseline="30000"/>
              <a:t>st</a:t>
            </a:r>
            <a:r>
              <a:rPr lang="en-US"/>
              <a:t> object	M</a:t>
            </a:r>
            <a:r>
              <a:rPr lang="en-US" baseline="-25000"/>
              <a:t>2</a:t>
            </a:r>
            <a:r>
              <a:rPr lang="en-US"/>
              <a:t> = mass of 2</a:t>
            </a:r>
            <a:r>
              <a:rPr lang="en-US" baseline="30000"/>
              <a:t>nd</a:t>
            </a:r>
            <a:r>
              <a:rPr lang="en-US"/>
              <a:t> object</a:t>
            </a:r>
          </a:p>
          <a:p>
            <a:pPr eaLnBrk="1" hangingPunct="1">
              <a:buFont typeface="Wingdings 2" charset="2"/>
              <a:buNone/>
            </a:pPr>
            <a:r>
              <a:rPr lang="en-US"/>
              <a:t>V</a:t>
            </a:r>
            <a:r>
              <a:rPr lang="en-US" baseline="-25000"/>
              <a:t>1</a:t>
            </a:r>
            <a:r>
              <a:rPr lang="en-US"/>
              <a:t>  = velocity of 1</a:t>
            </a:r>
            <a:r>
              <a:rPr lang="en-US" baseline="30000"/>
              <a:t>st</a:t>
            </a:r>
            <a:r>
              <a:rPr lang="en-US"/>
              <a:t> object	</a:t>
            </a:r>
            <a:r>
              <a:rPr lang="en-US" sz="2800"/>
              <a:t>V</a:t>
            </a:r>
            <a:r>
              <a:rPr lang="en-US" sz="2800" baseline="-25000"/>
              <a:t>2</a:t>
            </a:r>
            <a:r>
              <a:rPr lang="en-US" sz="2800"/>
              <a:t>  = velocity of 2</a:t>
            </a:r>
            <a:r>
              <a:rPr lang="en-US" sz="2800" baseline="30000"/>
              <a:t>nd</a:t>
            </a:r>
            <a:r>
              <a:rPr lang="en-US" sz="2800"/>
              <a:t>  object</a:t>
            </a:r>
            <a:endParaRPr lang="en-US" sz="2800">
              <a:solidFill>
                <a:srgbClr val="FF0000"/>
              </a:solidFill>
            </a:endParaRPr>
          </a:p>
          <a:p>
            <a:pPr eaLnBrk="1" hangingPunct="1">
              <a:buFont typeface="Wingdings 2" charset="2"/>
              <a:buNone/>
            </a:pPr>
            <a:endParaRPr lang="en-US" sz="29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2746</TotalTime>
  <Words>667</Words>
  <Application>Microsoft Macintosh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Tahoma</vt:lpstr>
      <vt:lpstr>ＭＳ Ｐゴシック</vt:lpstr>
      <vt:lpstr>Arial</vt:lpstr>
      <vt:lpstr>Corbel</vt:lpstr>
      <vt:lpstr>Wingdings 2</vt:lpstr>
      <vt:lpstr>Wingdings</vt:lpstr>
      <vt:lpstr>Wingdings 3</vt:lpstr>
      <vt:lpstr>Calibri</vt:lpstr>
      <vt:lpstr>Module</vt:lpstr>
      <vt:lpstr>Momentum </vt:lpstr>
      <vt:lpstr>Momentum – HONORS ONLY</vt:lpstr>
      <vt:lpstr>Momentum – HONORS ONLY</vt:lpstr>
      <vt:lpstr>Momentum – HONORS ONLY</vt:lpstr>
      <vt:lpstr>Momentum – HONORS ONLY</vt:lpstr>
      <vt:lpstr>Momentum – HONORS ONLY</vt:lpstr>
      <vt:lpstr>Momentum – HONORS ONLY</vt:lpstr>
      <vt:lpstr>Conservation of Momentum </vt:lpstr>
      <vt:lpstr>Momentum – HONORS ONLY</vt:lpstr>
      <vt:lpstr>Momentum – HONORS ONLY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and Motion</dc:title>
  <dc:creator>IAN BANKER</dc:creator>
  <cp:lastModifiedBy>Ian Banker</cp:lastModifiedBy>
  <cp:revision>105</cp:revision>
  <dcterms:created xsi:type="dcterms:W3CDTF">2015-01-22T01:50:02Z</dcterms:created>
  <dcterms:modified xsi:type="dcterms:W3CDTF">2015-01-22T01:50:10Z</dcterms:modified>
</cp:coreProperties>
</file>