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4" r:id="rId3"/>
    <p:sldId id="265" r:id="rId4"/>
    <p:sldId id="272" r:id="rId5"/>
    <p:sldId id="275" r:id="rId6"/>
    <p:sldId id="276" r:id="rId7"/>
    <p:sldId id="279" r:id="rId8"/>
    <p:sldId id="280" r:id="rId9"/>
    <p:sldId id="266" r:id="rId10"/>
    <p:sldId id="281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31" autoAdjust="0"/>
    <p:restoredTop sz="94696" autoAdjust="0"/>
  </p:normalViewPr>
  <p:slideViewPr>
    <p:cSldViewPr>
      <p:cViewPr>
        <p:scale>
          <a:sx n="70" d="100"/>
          <a:sy n="7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4D45311-A753-144B-9275-8622ABDB40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C21A99A-8874-0B42-AAB6-EC279E9F4E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302D53-F059-CD44-A904-071F538F4BD5}" type="slidenum">
              <a:rPr lang="en-US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1377E-75A1-814B-BF95-1C96412FD758}" type="slidenum">
              <a:rPr lang="en-US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FD80A7-4315-024A-B0EF-65E58D5D3A72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2210D-A32E-FB4B-864C-4AF41A94F447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127ED3-9579-0F4E-AA83-E259E10DA107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A7B0E-FD51-EF41-B2E7-47CAEAA73694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1070E5-B3AC-5B4E-AFE6-73FE4A36179D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D3122-EC4F-D641-9812-38605B2F890A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654334-EEA7-374D-AD6D-2D327DC85148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BF4E5-CFD3-9546-A1DF-1841B326AFC0}" type="slidenum">
              <a:rPr lang="en-US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A8A218-ED7E-214B-AFA6-53DC56623936}" type="slidenum">
              <a:rPr lang="en-US"/>
              <a:pPr/>
              <a:t>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A0472EB3-2564-8149-9B31-8EF76B76B350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7CDE2-92E5-8343-8E8E-BB5E97916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78BBF-0F42-B64B-8464-1971CE9CF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7C82B9-F1A2-8341-ABA8-876F93F21A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EA5A5BA7-0BCA-D445-ADEE-932B8B40127D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0F170-30E6-124B-94CC-9FA1354FCD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F11CF-B77F-F247-A44A-27DBA0975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EFEF27-D10C-AA49-AD6A-B085E593CD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E2E91-91D6-1B4D-B2D9-335F2F742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Verdana" pitchFamily="34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Verdana" pitchFamily="34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Verdana" pitchFamily="34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3C79E4-A9BE-4040-A767-05EF0DC2BA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Verdana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9A97B9-FDD8-594E-97CC-769CBE577F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Verdana" pitchFamily="34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CEFFE95C-267E-FD42-87D8-0C4A3BE2F0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77" r:id="rId4"/>
    <p:sldLayoutId id="2147483878" r:id="rId5"/>
    <p:sldLayoutId id="2147483885" r:id="rId6"/>
    <p:sldLayoutId id="2147483879" r:id="rId7"/>
    <p:sldLayoutId id="2147483886" r:id="rId8"/>
    <p:sldLayoutId id="2147483887" r:id="rId9"/>
    <p:sldLayoutId id="2147483880" r:id="rId10"/>
    <p:sldLayoutId id="21474838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2"/>
        <a:buChar char="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2"/>
        <a:buChar char="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2"/>
        <a:buChar char="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1430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000" dirty="0" smtClean="0"/>
              <a:t>Acceleration Graphs	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47838" y="3048000"/>
            <a:ext cx="7396162" cy="1752600"/>
          </a:xfrm>
        </p:spPr>
        <p:txBody>
          <a:bodyPr/>
          <a:lstStyle/>
          <a:p>
            <a:pPr eaLnBrk="1" hangingPunct="1"/>
            <a:r>
              <a:rPr lang="en-US"/>
              <a:t>Pictures worth even MORE words now!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600" dirty="0" smtClean="0"/>
              <a:t>Calculating Acceleration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8915400" cy="5334000"/>
          </a:xfrm>
        </p:spPr>
        <p:txBody>
          <a:bodyPr/>
          <a:lstStyle/>
          <a:p>
            <a:pPr eaLnBrk="1" hangingPunct="1"/>
            <a:r>
              <a:rPr lang="en-US" sz="2800"/>
              <a:t>What is the formula for acceleration?</a:t>
            </a:r>
          </a:p>
          <a:p>
            <a:pPr eaLnBrk="1" hangingPunct="1"/>
            <a:r>
              <a:rPr lang="en-US" sz="2800"/>
              <a:t>What is the velocity at 1 s?</a:t>
            </a:r>
          </a:p>
          <a:p>
            <a:pPr eaLnBrk="1" hangingPunct="1"/>
            <a:r>
              <a:rPr lang="en-US" sz="2800"/>
              <a:t>What is the velocity at 4 s?</a:t>
            </a:r>
          </a:p>
          <a:p>
            <a:pPr eaLnBrk="1" hangingPunct="1"/>
            <a:r>
              <a:rPr lang="en-US" sz="2800"/>
              <a:t>What is the acceleration between 1 and 4 seconds?</a:t>
            </a:r>
          </a:p>
          <a:p>
            <a:pPr lvl="1" eaLnBrk="1" hangingPunct="1">
              <a:buFont typeface="Wingdings 2" charset="2"/>
              <a:buNone/>
            </a:pPr>
            <a:r>
              <a:rPr lang="en-US" sz="2000"/>
              <a:t> A = </a:t>
            </a:r>
            <a:r>
              <a:rPr lang="en-US" sz="2000" u="sng"/>
              <a:t>(Vf-Vi</a:t>
            </a:r>
            <a:r>
              <a:rPr lang="en-US" sz="2000"/>
              <a:t>) 	</a:t>
            </a:r>
            <a:endParaRPr lang="en-US" sz="2000" u="sng"/>
          </a:p>
          <a:p>
            <a:pPr lvl="1" eaLnBrk="1" hangingPunct="1">
              <a:buFont typeface="Wingdings 2" charset="2"/>
              <a:buNone/>
            </a:pPr>
            <a:r>
              <a:rPr lang="en-US" sz="2000"/>
              <a:t>	         t	</a:t>
            </a:r>
          </a:p>
          <a:p>
            <a:pPr lvl="1" eaLnBrk="1" hangingPunct="1">
              <a:buFont typeface="Wingdings 2" charset="2"/>
              <a:buNone/>
            </a:pPr>
            <a:endParaRPr/>
          </a:p>
          <a:p>
            <a:pPr lvl="1" eaLnBrk="1" hangingPunct="1">
              <a:buFont typeface="Wingdings 2" charset="2"/>
              <a:buNone/>
            </a:pPr>
            <a:r>
              <a:rPr lang="en-US" sz="2000"/>
              <a:t>=  (</a:t>
            </a:r>
            <a:r>
              <a:rPr lang="en-US" sz="2000" u="sng"/>
              <a:t>2m/s – 8m/s)</a:t>
            </a:r>
          </a:p>
          <a:p>
            <a:pPr lvl="1" eaLnBrk="1" hangingPunct="1">
              <a:buFont typeface="Wingdings 2" charset="2"/>
              <a:buNone/>
            </a:pPr>
            <a:r>
              <a:rPr lang="en-US" sz="2000"/>
              <a:t>		      3 s</a:t>
            </a:r>
          </a:p>
          <a:p>
            <a:pPr lvl="1" eaLnBrk="1" hangingPunct="1">
              <a:buFont typeface="Wingdings 2" charset="2"/>
              <a:buNone/>
            </a:pPr>
            <a:endParaRPr lang="en-US" sz="2000"/>
          </a:p>
          <a:p>
            <a:pPr lvl="1" eaLnBrk="1" hangingPunct="1">
              <a:buFontTx/>
              <a:buChar char="-"/>
            </a:pPr>
            <a:r>
              <a:rPr lang="en-US" sz="2000"/>
              <a:t>= </a:t>
            </a:r>
            <a:r>
              <a:rPr lang="en-US" sz="2000" u="sng"/>
              <a:t>- 6 m/s</a:t>
            </a:r>
            <a:r>
              <a:rPr lang="en-US" sz="2000"/>
              <a:t>	=   </a:t>
            </a:r>
            <a:r>
              <a:rPr lang="en-US" sz="2000">
                <a:solidFill>
                  <a:srgbClr val="FF0000"/>
                </a:solidFill>
              </a:rPr>
              <a:t>-2 m/s</a:t>
            </a:r>
            <a:r>
              <a:rPr lang="en-US" sz="2000" baseline="30000">
                <a:solidFill>
                  <a:srgbClr val="FF0000"/>
                </a:solidFill>
              </a:rPr>
              <a:t>2</a:t>
            </a:r>
          </a:p>
          <a:p>
            <a:pPr lvl="1" eaLnBrk="1" hangingPunct="1">
              <a:buFontTx/>
              <a:buChar char="-"/>
            </a:pPr>
            <a:r>
              <a:rPr lang="en-US" sz="2000"/>
              <a:t>        3s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505200"/>
            <a:ext cx="5562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500" dirty="0" smtClean="0"/>
              <a:t>Putting it all together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600200"/>
            <a:ext cx="4572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</a:pPr>
            <a:r>
              <a:rPr lang="en-US" sz="2400">
                <a:latin typeface="Century Schoolbook" charset="0"/>
              </a:rPr>
              <a:t>Tell me what is happening for each line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2400">
              <a:latin typeface="Century Schoolbook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400">
                <a:solidFill>
                  <a:srgbClr val="FF0000"/>
                </a:solidFill>
                <a:latin typeface="Century Schoolbook" charset="0"/>
              </a:rPr>
              <a:t>A – Decelerating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2400">
              <a:solidFill>
                <a:srgbClr val="FF0000"/>
              </a:solidFill>
              <a:latin typeface="Century Schoolbook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400">
                <a:solidFill>
                  <a:srgbClr val="FF0000"/>
                </a:solidFill>
                <a:latin typeface="Century Schoolbook" charset="0"/>
              </a:rPr>
              <a:t>B – Constant velocity (0 m/s) AND no acceleration.  This is STOPPED.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2400">
              <a:solidFill>
                <a:srgbClr val="FF0000"/>
              </a:solidFill>
              <a:latin typeface="Century Schoolbook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400">
                <a:solidFill>
                  <a:srgbClr val="FF0000"/>
                </a:solidFill>
                <a:latin typeface="Century Schoolbook" charset="0"/>
              </a:rPr>
              <a:t>C – Acceleration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2400">
              <a:solidFill>
                <a:srgbClr val="FF0000"/>
              </a:solidFill>
              <a:latin typeface="Century Schoolbook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400">
                <a:solidFill>
                  <a:srgbClr val="FF0000"/>
                </a:solidFill>
                <a:latin typeface="Century Schoolbook" charset="0"/>
              </a:rPr>
              <a:t>D – Constant velocity (15 m/s)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400">
                <a:solidFill>
                  <a:srgbClr val="FF0000"/>
                </a:solidFill>
                <a:latin typeface="Century Schoolbook" charset="0"/>
              </a:rPr>
              <a:t>	AND no acceleration.  This is NOT STOPPED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2400">
              <a:solidFill>
                <a:srgbClr val="FF0000"/>
              </a:solidFill>
              <a:latin typeface="Century Schoolbook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2400">
              <a:latin typeface="Century Schoolbook" charset="0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895600"/>
            <a:ext cx="4495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600" cap="none"/>
              <a:t>RECALL…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76400"/>
            <a:ext cx="8074025" cy="5181600"/>
          </a:xfrm>
        </p:spPr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</a:rPr>
              <a:t>Motion can be graphed</a:t>
            </a:r>
          </a:p>
          <a:p>
            <a:pPr eaLnBrk="1" hangingPunct="1"/>
            <a:r>
              <a:rPr lang="en-US" sz="3600">
                <a:solidFill>
                  <a:srgbClr val="FF0000"/>
                </a:solidFill>
              </a:rPr>
              <a:t>Acceleration is merely a change in speed over time</a:t>
            </a:r>
          </a:p>
          <a:p>
            <a:pPr eaLnBrk="1" hangingPunct="1"/>
            <a:endParaRPr lang="en-US" sz="3600">
              <a:solidFill>
                <a:srgbClr val="FF0000"/>
              </a:solidFill>
            </a:endParaRPr>
          </a:p>
          <a:p>
            <a:pPr eaLnBrk="1" hangingPunct="1"/>
            <a:r>
              <a:rPr lang="en-US" sz="3600">
                <a:solidFill>
                  <a:srgbClr val="FF0000"/>
                </a:solidFill>
              </a:rPr>
              <a:t>Knowing this, what do you think the two axis of our acceleration graphs are going to 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600" dirty="0" smtClean="0"/>
              <a:t>Acceleration Graphs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76400"/>
            <a:ext cx="8074025" cy="5181600"/>
          </a:xfrm>
        </p:spPr>
        <p:txBody>
          <a:bodyPr/>
          <a:lstStyle/>
          <a:p>
            <a:pPr eaLnBrk="1" hangingPunct="1"/>
            <a:r>
              <a:rPr lang="en-US" sz="2800"/>
              <a:t>The vertical axis (y) will be </a:t>
            </a:r>
            <a:r>
              <a:rPr lang="en-US" sz="2800" b="1"/>
              <a:t>velocity</a:t>
            </a:r>
            <a:r>
              <a:rPr lang="en-US" sz="2800"/>
              <a:t> (m/s)</a:t>
            </a:r>
          </a:p>
          <a:p>
            <a:pPr eaLnBrk="1" hangingPunct="1"/>
            <a:r>
              <a:rPr lang="en-US" sz="2800"/>
              <a:t>The horizontal axis (x) will be </a:t>
            </a:r>
            <a:r>
              <a:rPr lang="en-US" sz="2800" b="1"/>
              <a:t>time </a:t>
            </a:r>
            <a:r>
              <a:rPr lang="en-US" sz="2800"/>
              <a:t>(s)</a:t>
            </a:r>
          </a:p>
          <a:p>
            <a:pPr lvl="1" eaLnBrk="1" hangingPunct="1"/>
            <a:r>
              <a:rPr lang="en-US" sz="2500"/>
              <a:t>SLOPE = Acceleration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084513"/>
            <a:ext cx="4953000" cy="377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600" smtClean="0"/>
              <a:t>Graphing and Acceleration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4495800"/>
            <a:ext cx="8074025" cy="2362200"/>
          </a:xfrm>
        </p:spPr>
        <p:txBody>
          <a:bodyPr/>
          <a:lstStyle/>
          <a:p>
            <a:pPr eaLnBrk="1" hangingPunct="1"/>
            <a:r>
              <a:rPr lang="en-US" sz="3600"/>
              <a:t>Which of these is a velocity graph, and which is an acceleration graph?</a:t>
            </a:r>
          </a:p>
          <a:p>
            <a:pPr lvl="1" eaLnBrk="1" hangingPunct="1"/>
            <a:r>
              <a:rPr lang="en-US" sz="3200"/>
              <a:t>How can you tell?</a:t>
            </a: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981200"/>
            <a:ext cx="45148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981200"/>
            <a:ext cx="42386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600" dirty="0" smtClean="0"/>
              <a:t>Velocity </a:t>
            </a:r>
            <a:r>
              <a:rPr lang="en-US" sz="4600" dirty="0" err="1" smtClean="0"/>
              <a:t>vs</a:t>
            </a:r>
            <a:r>
              <a:rPr lang="en-US" sz="4600" dirty="0" smtClean="0"/>
              <a:t> Time Graphs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76400"/>
            <a:ext cx="8074025" cy="5181600"/>
          </a:xfrm>
        </p:spPr>
        <p:txBody>
          <a:bodyPr/>
          <a:lstStyle/>
          <a:p>
            <a:pPr eaLnBrk="1" hangingPunct="1"/>
            <a:r>
              <a:rPr lang="en-US" sz="3600"/>
              <a:t>Velocity v. Time graph shows how velocity changes over time</a:t>
            </a:r>
          </a:p>
          <a:p>
            <a:pPr eaLnBrk="1" hangingPunct="1"/>
            <a:endParaRPr lang="en-US" sz="3600"/>
          </a:p>
          <a:p>
            <a:pPr eaLnBrk="1" hangingPunct="1"/>
            <a:r>
              <a:rPr lang="en-US" sz="3600"/>
              <a:t>ANY slope  at all shows an acceleration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600" cap="none"/>
              <a:t>DIFFERENT SLOPES…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455025" cy="5562600"/>
          </a:xfrm>
        </p:spPr>
        <p:txBody>
          <a:bodyPr/>
          <a:lstStyle/>
          <a:p>
            <a:pPr eaLnBrk="1" hangingPunct="1"/>
            <a:r>
              <a:rPr lang="en-US" sz="3600"/>
              <a:t>A POSITIVE slope means there is POSITIVE acceleration</a:t>
            </a:r>
          </a:p>
          <a:p>
            <a:pPr lvl="1" eaLnBrk="1" hangingPunct="1"/>
            <a:r>
              <a:rPr lang="en-US" sz="2800"/>
              <a:t>Positive acceleration means speeding up</a:t>
            </a:r>
          </a:p>
          <a:p>
            <a:pPr eaLnBrk="1" hangingPunct="1">
              <a:buFont typeface="Wingdings" charset="2"/>
              <a:buNone/>
            </a:pPr>
            <a:endParaRPr lang="en-US" sz="2900"/>
          </a:p>
          <a:p>
            <a:pPr eaLnBrk="1" hangingPunct="1">
              <a:buFont typeface="Wingdings" charset="2"/>
              <a:buNone/>
            </a:pPr>
            <a:r>
              <a:rPr lang="en-US"/>
              <a:t>Which of these lines </a:t>
            </a:r>
          </a:p>
          <a:p>
            <a:pPr eaLnBrk="1" hangingPunct="1">
              <a:buFont typeface="Wingdings" charset="2"/>
              <a:buNone/>
            </a:pPr>
            <a:r>
              <a:rPr lang="en-US"/>
              <a:t>has a greater acceleration?</a:t>
            </a:r>
          </a:p>
          <a:p>
            <a:pPr eaLnBrk="1" hangingPunct="1">
              <a:buFont typeface="Wingdings" charset="2"/>
              <a:buNone/>
            </a:pPr>
            <a:endParaRPr lang="en-US"/>
          </a:p>
          <a:p>
            <a:pPr eaLnBrk="1" hangingPunct="1">
              <a:buFont typeface="Wingdings" charset="2"/>
              <a:buNone/>
            </a:pPr>
            <a:r>
              <a:rPr lang="en-US">
                <a:solidFill>
                  <a:srgbClr val="FF0000"/>
                </a:solidFill>
              </a:rPr>
              <a:t>B – It has a greater slope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6400" y="3886200"/>
            <a:ext cx="4927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600" cap="none"/>
              <a:t>DIFFERENT SLOPES…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455025" cy="5562600"/>
          </a:xfrm>
        </p:spPr>
        <p:txBody>
          <a:bodyPr/>
          <a:lstStyle/>
          <a:p>
            <a:pPr eaLnBrk="1" hangingPunct="1"/>
            <a:r>
              <a:rPr lang="en-US" sz="3600"/>
              <a:t>A slope of ZERO shows an acceleration of 0m/s</a:t>
            </a:r>
            <a:r>
              <a:rPr lang="en-US" sz="3600" baseline="30000"/>
              <a:t>2</a:t>
            </a:r>
            <a:endParaRPr lang="en-US" sz="3600"/>
          </a:p>
          <a:p>
            <a:pPr lvl="1" eaLnBrk="1" hangingPunct="1"/>
            <a:r>
              <a:rPr lang="en-US" sz="2800"/>
              <a:t>This just means there is a constant speed</a:t>
            </a:r>
          </a:p>
          <a:p>
            <a:pPr lvl="1" eaLnBrk="1" hangingPunct="1"/>
            <a:r>
              <a:rPr lang="en-US" sz="2800"/>
              <a:t>Slope of zero = horizontal line</a:t>
            </a:r>
          </a:p>
          <a:p>
            <a:pPr lvl="1" eaLnBrk="1" hangingPunct="1"/>
            <a:endParaRPr lang="en-US" sz="2800"/>
          </a:p>
          <a:p>
            <a:pPr eaLnBrk="1" hangingPunct="1">
              <a:buFont typeface="Wingdings" charset="2"/>
              <a:buNone/>
            </a:pPr>
            <a:r>
              <a:rPr lang="en-US"/>
              <a:t>Which of these lines </a:t>
            </a:r>
          </a:p>
          <a:p>
            <a:pPr eaLnBrk="1" hangingPunct="1">
              <a:buFont typeface="Wingdings" charset="2"/>
              <a:buNone/>
            </a:pPr>
            <a:r>
              <a:rPr lang="en-US"/>
              <a:t>has a greater acceleration?</a:t>
            </a:r>
          </a:p>
          <a:p>
            <a:pPr eaLnBrk="1" hangingPunct="1">
              <a:buFont typeface="Wingdings" charset="2"/>
              <a:buNone/>
            </a:pPr>
            <a:r>
              <a:rPr lang="en-US">
                <a:solidFill>
                  <a:srgbClr val="FF0000"/>
                </a:solidFill>
              </a:rPr>
              <a:t>	Neither – Both are zero</a:t>
            </a:r>
          </a:p>
          <a:p>
            <a:pPr eaLnBrk="1" hangingPunct="1">
              <a:buFont typeface="Wingdings" charset="2"/>
              <a:buNone/>
            </a:pPr>
            <a:r>
              <a:rPr lang="en-US"/>
              <a:t>Which of these lines </a:t>
            </a:r>
          </a:p>
          <a:p>
            <a:pPr eaLnBrk="1" hangingPunct="1">
              <a:buFont typeface="Wingdings" charset="2"/>
              <a:buNone/>
            </a:pPr>
            <a:r>
              <a:rPr lang="en-US"/>
              <a:t>has a greater velocity?</a:t>
            </a:r>
          </a:p>
          <a:p>
            <a:pPr eaLnBrk="1" hangingPunct="1">
              <a:buFont typeface="Wingdings" charset="2"/>
              <a:buNone/>
            </a:pPr>
            <a:r>
              <a:rPr lang="en-US">
                <a:solidFill>
                  <a:srgbClr val="FF0000"/>
                </a:solidFill>
              </a:rPr>
              <a:t>A – It has velocity of 130m/s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488" y="4038600"/>
            <a:ext cx="473551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600" cap="none"/>
              <a:t>DIFFERENT SLOPES…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455025" cy="5562600"/>
          </a:xfrm>
        </p:spPr>
        <p:txBody>
          <a:bodyPr/>
          <a:lstStyle/>
          <a:p>
            <a:pPr eaLnBrk="1" hangingPunct="1"/>
            <a:r>
              <a:rPr lang="en-US" sz="3600"/>
              <a:t>A NEGATIVE slope means there is NEGATIVE acceleration</a:t>
            </a:r>
          </a:p>
          <a:p>
            <a:pPr lvl="1" eaLnBrk="1" hangingPunct="1"/>
            <a:r>
              <a:rPr lang="en-US" sz="2800"/>
              <a:t>Negative acceleration means slowing down</a:t>
            </a:r>
          </a:p>
          <a:p>
            <a:pPr lvl="1" eaLnBrk="1" hangingPunct="1"/>
            <a:r>
              <a:rPr lang="en-US" sz="2800"/>
              <a:t>Slowing down = DECELERATING</a:t>
            </a:r>
          </a:p>
          <a:p>
            <a:pPr eaLnBrk="1" hangingPunct="1">
              <a:buFont typeface="Wingdings" charset="2"/>
              <a:buNone/>
            </a:pPr>
            <a:endParaRPr lang="en-US" sz="2900"/>
          </a:p>
          <a:p>
            <a:pPr eaLnBrk="1" hangingPunct="1">
              <a:buFont typeface="Wingdings" charset="2"/>
              <a:buNone/>
            </a:pPr>
            <a:r>
              <a:rPr lang="en-US"/>
              <a:t>Which of these lines </a:t>
            </a:r>
          </a:p>
          <a:p>
            <a:pPr eaLnBrk="1" hangingPunct="1">
              <a:buFont typeface="Wingdings" charset="2"/>
              <a:buNone/>
            </a:pPr>
            <a:r>
              <a:rPr lang="en-US"/>
              <a:t>has a greater </a:t>
            </a:r>
          </a:p>
          <a:p>
            <a:pPr eaLnBrk="1" hangingPunct="1">
              <a:buFont typeface="Wingdings" charset="2"/>
              <a:buNone/>
            </a:pPr>
            <a:r>
              <a:rPr lang="en-US"/>
              <a:t>deceleration?</a:t>
            </a:r>
          </a:p>
          <a:p>
            <a:pPr eaLnBrk="1" hangingPunct="1">
              <a:buFont typeface="Wingdings" charset="2"/>
              <a:buNone/>
            </a:pPr>
            <a:endParaRPr lang="en-US"/>
          </a:p>
          <a:p>
            <a:pPr eaLnBrk="1" hangingPunct="1">
              <a:buFont typeface="Wingdings" charset="2"/>
              <a:buNone/>
            </a:pPr>
            <a:r>
              <a:rPr lang="en-US">
                <a:solidFill>
                  <a:srgbClr val="FF0000"/>
                </a:solidFill>
              </a:rPr>
              <a:t>A – It has a greater </a:t>
            </a:r>
          </a:p>
          <a:p>
            <a:pPr eaLnBrk="1" hangingPunct="1">
              <a:buFont typeface="Wingdings" charset="2"/>
              <a:buNone/>
            </a:pPr>
            <a:r>
              <a:rPr lang="en-US">
                <a:solidFill>
                  <a:srgbClr val="FF0000"/>
                </a:solidFill>
              </a:rPr>
              <a:t>slope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4313" y="3810000"/>
            <a:ext cx="511968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500" dirty="0" smtClean="0"/>
              <a:t>Slopes: Recap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219200"/>
            <a:ext cx="8991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3600"/>
              <a:t>	Line slopes up		Line slopes down</a:t>
            </a:r>
          </a:p>
          <a:p>
            <a:pPr lvl="1" eaLnBrk="1" hangingPunct="1">
              <a:lnSpc>
                <a:spcPct val="80000"/>
              </a:lnSpc>
              <a:buFont typeface="Wingdings 2" charset="2"/>
              <a:buNone/>
            </a:pPr>
            <a:r>
              <a:rPr lang="en-US" sz="2400"/>
              <a:t>Velocity is increasing			Velocity is decreasing</a:t>
            </a:r>
          </a:p>
          <a:p>
            <a:pPr lvl="1" eaLnBrk="1" hangingPunct="1">
              <a:lnSpc>
                <a:spcPct val="80000"/>
              </a:lnSpc>
              <a:buFont typeface="Wingdings 2" charset="2"/>
              <a:buNone/>
            </a:pPr>
            <a:r>
              <a:rPr lang="en-US" sz="2400"/>
              <a:t>Positive acceleration			Negative acceleration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en-US" sz="3200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3600"/>
              <a:t>Straight Horizontal line</a:t>
            </a:r>
          </a:p>
          <a:p>
            <a:pPr lvl="1" eaLnBrk="1" hangingPunct="1">
              <a:lnSpc>
                <a:spcPct val="80000"/>
              </a:lnSpc>
              <a:buFont typeface="Wingdings 2" charset="2"/>
              <a:buNone/>
            </a:pPr>
            <a:r>
              <a:rPr lang="en-US" sz="2400"/>
              <a:t>Constant velocity</a:t>
            </a:r>
          </a:p>
          <a:p>
            <a:pPr lvl="1" eaLnBrk="1" hangingPunct="1">
              <a:lnSpc>
                <a:spcPct val="80000"/>
              </a:lnSpc>
              <a:buFont typeface="Wingdings 2" charset="2"/>
              <a:buNone/>
            </a:pPr>
            <a:r>
              <a:rPr lang="en-US" sz="2400"/>
              <a:t>No acceleration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8225" y="3429000"/>
            <a:ext cx="55657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3726</TotalTime>
  <Words>317</Words>
  <Application>Microsoft Macintosh PowerPoint</Application>
  <PresentationFormat>On-screen Show (4:3)</PresentationFormat>
  <Paragraphs>91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Acceleration Graphs  </vt:lpstr>
      <vt:lpstr>RECALL…</vt:lpstr>
      <vt:lpstr>Acceleration Graphs</vt:lpstr>
      <vt:lpstr>Graphing and Acceleration</vt:lpstr>
      <vt:lpstr>Velocity vs Time Graphs</vt:lpstr>
      <vt:lpstr>DIFFERENT SLOPES…</vt:lpstr>
      <vt:lpstr>DIFFERENT SLOPES…</vt:lpstr>
      <vt:lpstr>DIFFERENT SLOPES…</vt:lpstr>
      <vt:lpstr>Slopes: Recap </vt:lpstr>
      <vt:lpstr>Calculating Acceleration</vt:lpstr>
      <vt:lpstr>Putting it all together</vt:lpstr>
    </vt:vector>
  </TitlesOfParts>
  <Company>CCSD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Acceleration</dc:title>
  <dc:creator>MEGAN KOVACH</dc:creator>
  <cp:lastModifiedBy>Windows User</cp:lastModifiedBy>
  <cp:revision>46</cp:revision>
  <dcterms:created xsi:type="dcterms:W3CDTF">2015-01-22T01:50:33Z</dcterms:created>
  <dcterms:modified xsi:type="dcterms:W3CDTF">2015-10-27T11:18:06Z</dcterms:modified>
</cp:coreProperties>
</file>