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5" r:id="rId1"/>
  </p:sldMasterIdLst>
  <p:notesMasterIdLst>
    <p:notesMasterId r:id="rId15"/>
  </p:notesMasterIdLst>
  <p:handoutMasterIdLst>
    <p:handoutMasterId r:id="rId16"/>
  </p:handoutMasterIdLst>
  <p:sldIdLst>
    <p:sldId id="256" r:id="rId2"/>
    <p:sldId id="258" r:id="rId3"/>
    <p:sldId id="261" r:id="rId4"/>
    <p:sldId id="270" r:id="rId5"/>
    <p:sldId id="271" r:id="rId6"/>
    <p:sldId id="262" r:id="rId7"/>
    <p:sldId id="272" r:id="rId8"/>
    <p:sldId id="264" r:id="rId9"/>
    <p:sldId id="265" r:id="rId10"/>
    <p:sldId id="266" r:id="rId11"/>
    <p:sldId id="268" r:id="rId12"/>
    <p:sldId id="273" r:id="rId13"/>
    <p:sldId id="269"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457200" rtl="0" eaLnBrk="1" latinLnBrk="0" hangingPunct="1">
      <a:defRPr kern="1200">
        <a:solidFill>
          <a:schemeClr val="tx1"/>
        </a:solidFill>
        <a:latin typeface="Tahoma" charset="0"/>
        <a:ea typeface="+mn-ea"/>
        <a:cs typeface="+mn-cs"/>
      </a:defRPr>
    </a:lvl6pPr>
    <a:lvl7pPr marL="2743200" algn="l" defTabSz="457200" rtl="0" eaLnBrk="1" latinLnBrk="0" hangingPunct="1">
      <a:defRPr kern="1200">
        <a:solidFill>
          <a:schemeClr val="tx1"/>
        </a:solidFill>
        <a:latin typeface="Tahoma" charset="0"/>
        <a:ea typeface="+mn-ea"/>
        <a:cs typeface="+mn-cs"/>
      </a:defRPr>
    </a:lvl7pPr>
    <a:lvl8pPr marL="3200400" algn="l" defTabSz="457200" rtl="0" eaLnBrk="1" latinLnBrk="0" hangingPunct="1">
      <a:defRPr kern="1200">
        <a:solidFill>
          <a:schemeClr val="tx1"/>
        </a:solidFill>
        <a:latin typeface="Tahoma" charset="0"/>
        <a:ea typeface="+mn-ea"/>
        <a:cs typeface="+mn-cs"/>
      </a:defRPr>
    </a:lvl8pPr>
    <a:lvl9pPr marL="3657600" algn="l" defTabSz="4572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60" d="100"/>
          <a:sy n="60" d="100"/>
        </p:scale>
        <p:origin x="-1736" y="-1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20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20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20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C3BDC0F-CD3C-1943-BC64-DDDFAA57C15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42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22532"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2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2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42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BB9B3207-E8C7-5244-8F34-92EE9AA26A0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71682BD-C461-A441-973D-AB9960AAC5E3}" type="slidenum">
              <a:rPr lang="en-US"/>
              <a:pPr/>
              <a:t>1</a:t>
            </a:fld>
            <a:endParaRPr 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D835334-8AD7-784E-AC16-03FC7884255E}" type="slidenum">
              <a:rPr lang="en-US"/>
              <a:pPr/>
              <a:t>10</a:t>
            </a:fld>
            <a:endParaRPr 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90DD955-318C-5946-AB11-C23A83BE32E1}" type="slidenum">
              <a:rPr lang="en-US"/>
              <a:pPr/>
              <a:t>11</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D0D4921-41B9-A243-A8B0-DE8CBCE02681}" type="slidenum">
              <a:rPr lang="en-US"/>
              <a:pPr/>
              <a:t>12</a:t>
            </a:fld>
            <a:endParaRPr 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AE6AF0-A5C4-0E48-9CE7-8BAFA79DF421}" type="slidenum">
              <a:rPr lang="en-US"/>
              <a:pPr/>
              <a:t>13</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4778D34-4463-2E44-AE2C-DB8C071F0686}" type="slidenum">
              <a:rPr lang="en-US"/>
              <a:pPr/>
              <a:t>2</a:t>
            </a:fld>
            <a:endParaRPr lang="en-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8597263-0C7B-9347-926A-2C182566420D}" type="slidenum">
              <a:rPr lang="en-US"/>
              <a:pPr/>
              <a:t>3</a:t>
            </a:fld>
            <a:endParaRPr 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FE22EA1-109C-DF45-BA0F-AAEB6600EE0E}" type="slidenum">
              <a:rPr lang="en-US"/>
              <a:pPr/>
              <a:t>4</a:t>
            </a:fld>
            <a:endParaRPr 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0B2B808-1023-3B40-9610-BC9A0B2A513C}" type="slidenum">
              <a:rPr lang="en-US"/>
              <a:pPr/>
              <a:t>5</a:t>
            </a:fld>
            <a:endParaRPr 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3DFDDAC-0118-6640-A575-50186BC6B573}" type="slidenum">
              <a:rPr lang="en-US"/>
              <a:pPr/>
              <a:t>6</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7A8ACC0-20AA-9B45-A43A-DC905A84B0EB}" type="slidenum">
              <a:rPr lang="en-US"/>
              <a:pPr/>
              <a:t>7</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F5506D0-423A-5043-A9B5-F53760991F83}" type="slidenum">
              <a:rPr lang="en-US"/>
              <a:pPr/>
              <a:t>8</a:t>
            </a:fld>
            <a:endParaRPr 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EB98388-18FB-4A46-9BAF-147531F7C31D}" type="slidenum">
              <a:rPr lang="en-US"/>
              <a:pPr/>
              <a:t>9</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6F12DB7-7DDE-B840-9286-50E425A38B7D}"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4EE3EE5-1D75-0347-8C67-97BAC9D9FB23}" type="slidenum">
              <a:rPr lang="en-US"/>
              <a:pPr/>
              <a:t>‹#›</a:t>
            </a:fld>
            <a:endParaRPr lang="en-U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31A399F7-03D9-FC43-A8CE-BE27D305C4A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94B58BC-08F2-5D45-BA90-605901595094}" type="slidenum">
              <a:rPr lang="en-US"/>
              <a:pPr/>
              <a:t>‹#›</a:t>
            </a:fld>
            <a:endParaRPr lang="en-U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19FDE94A-1762-F245-A0ED-21765E707973}"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7ED8B66F-DDED-6B48-B012-79C33DB8B544}"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8875E747-7D3C-914B-814C-EE73C7E7C9B4}"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A5E2F84D-3A0E-8A4A-A2E9-081EDF60FD7F}" type="slidenum">
              <a:rPr lang="en-US"/>
              <a:pPr/>
              <a:t>‹#›</a:t>
            </a:fld>
            <a:endParaRPr lang="en-U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0F9C638-94C8-8A47-857B-454E33AD04B8}" type="slidenum">
              <a:rPr lang="en-US"/>
              <a:pPr/>
              <a:t>‹#›</a:t>
            </a:fld>
            <a:endParaRPr lang="en-U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C5B3E50C-9B24-2143-8E94-5A12B424F747}" type="slidenum">
              <a:rPr lang="en-US"/>
              <a:pPr/>
              <a:t>‹#›</a:t>
            </a:fld>
            <a:endParaRPr lang="en-U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A43C6B0E-D97D-584E-BCDD-FC96DBE8A3F8}"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Tahoma" pitchFamily="34"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Tahoma" pitchFamily="34"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1EC371C6-D460-5A4F-AB1B-7A2A3F3622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64" r:id="rId1"/>
    <p:sldLayoutId id="2147484060" r:id="rId2"/>
    <p:sldLayoutId id="2147484065" r:id="rId3"/>
    <p:sldLayoutId id="2147484066" r:id="rId4"/>
    <p:sldLayoutId id="2147484067" r:id="rId5"/>
    <p:sldLayoutId id="2147484061" r:id="rId6"/>
    <p:sldLayoutId id="2147484068" r:id="rId7"/>
    <p:sldLayoutId id="2147484062" r:id="rId8"/>
    <p:sldLayoutId id="2147484069" r:id="rId9"/>
    <p:sldLayoutId id="2147484063" r:id="rId10"/>
    <p:sldLayoutId id="2147484070" r:id="rId11"/>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strVal val="#ppt_w"/>
                                          </p:val>
                                        </p:tav>
                                        <p:tav tm="100000">
                                          <p:val>
                                            <p:strVal val="#ppt_w"/>
                                          </p:val>
                                        </p:tav>
                                      </p:tavLst>
                                    </p:anim>
                                    <p:anim calcmode="lin" valueType="num">
                                      <p:cBhvr>
                                        <p:cTn id="8" dur="2000" fill="hold"/>
                                        <p:tgtEl>
                                          <p:spTgt spid="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2"/>
                                        </p:tgtEl>
                                        <p:attrNameLst>
                                          <p:attrName>ppt_x</p:attrName>
                                        </p:attrNameLst>
                                      </p:cBhvr>
                                      <p:tavLst>
                                        <p:tav tm="0">
                                          <p:val>
                                            <p:strVal val="#ppt_x-.4"/>
                                          </p:val>
                                        </p:tav>
                                        <p:tav tm="100000">
                                          <p:val>
                                            <p:strVal val="#ppt_x"/>
                                          </p:val>
                                        </p:tav>
                                      </p:tavLst>
                                    </p:anim>
                                    <p:anim calcmode="lin" valueType="num">
                                      <p:cBhvr>
                                        <p:cTn id="10" dur="2000" fill="hold"/>
                                        <p:tgtEl>
                                          <p:spTgt spid="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stCondLst>
                                            <p:cond delay="0"/>
                                          </p:stCondLst>
                                        </p:cTn>
                                        <p:tgtEl>
                                          <p:spTgt spid="13">
                                            <p:txEl>
                                              <p:pRg st="0" end="0"/>
                                            </p:txEl>
                                          </p:spTgt>
                                        </p:tgtEl>
                                      </p:cBhvr>
                                    </p:animEffect>
                                    <p:anim calcmode="lin" valueType="num">
                                      <p:cBhvr>
                                        <p:cTn id="16" dur="500" fill="hold">
                                          <p:stCondLst>
                                            <p:cond delay="0"/>
                                          </p:stCondLst>
                                        </p:cTn>
                                        <p:tgtEl>
                                          <p:spTgt spid="1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3">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stCondLst>
                                            <p:cond delay="0"/>
                                          </p:stCondLst>
                                        </p:cTn>
                                        <p:tgtEl>
                                          <p:spTgt spid="13">
                                            <p:txEl>
                                              <p:pRg st="1" end="1"/>
                                            </p:txEl>
                                          </p:spTgt>
                                        </p:tgtEl>
                                      </p:cBhvr>
                                    </p:animEffect>
                                    <p:anim calcmode="lin" valueType="num">
                                      <p:cBhvr>
                                        <p:cTn id="21" dur="500" fill="hold">
                                          <p:stCondLst>
                                            <p:cond delay="0"/>
                                          </p:stCondLst>
                                        </p:cTn>
                                        <p:tgtEl>
                                          <p:spTgt spid="13">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13">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stCondLst>
                                            <p:cond delay="0"/>
                                          </p:stCondLst>
                                        </p:cTn>
                                        <p:tgtEl>
                                          <p:spTgt spid="13">
                                            <p:txEl>
                                              <p:pRg st="2" end="2"/>
                                            </p:txEl>
                                          </p:spTgt>
                                        </p:tgtEl>
                                      </p:cBhvr>
                                    </p:animEffect>
                                    <p:anim calcmode="lin" valueType="num">
                                      <p:cBhvr>
                                        <p:cTn id="26" dur="500" fill="hold">
                                          <p:stCondLst>
                                            <p:cond delay="0"/>
                                          </p:stCondLst>
                                        </p:cTn>
                                        <p:tgtEl>
                                          <p:spTgt spid="13">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13">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stCondLst>
                                            <p:cond delay="0"/>
                                          </p:stCondLst>
                                        </p:cTn>
                                        <p:tgtEl>
                                          <p:spTgt spid="13">
                                            <p:txEl>
                                              <p:pRg st="3" end="3"/>
                                            </p:txEl>
                                          </p:spTgt>
                                        </p:tgtEl>
                                      </p:cBhvr>
                                    </p:animEffect>
                                    <p:anim calcmode="lin" valueType="num">
                                      <p:cBhvr>
                                        <p:cTn id="31" dur="500" fill="hold">
                                          <p:stCondLst>
                                            <p:cond delay="0"/>
                                          </p:stCondLst>
                                        </p:cTn>
                                        <p:tgtEl>
                                          <p:spTgt spid="13">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13">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stCondLst>
                                            <p:cond delay="0"/>
                                          </p:stCondLst>
                                        </p:cTn>
                                        <p:tgtEl>
                                          <p:spTgt spid="13">
                                            <p:txEl>
                                              <p:pRg st="4" end="4"/>
                                            </p:txEl>
                                          </p:spTgt>
                                        </p:tgtEl>
                                      </p:cBhvr>
                                    </p:animEffect>
                                    <p:anim calcmode="lin" valueType="num">
                                      <p:cBhvr>
                                        <p:cTn id="36" dur="500" fill="hold">
                                          <p:stCondLst>
                                            <p:cond delay="0"/>
                                          </p:stCondLst>
                                        </p:cTn>
                                        <p:tgtEl>
                                          <p:spTgt spid="13">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p:txBody>
          <a:bodyPr>
            <a:normAutofit/>
          </a:bodyPr>
          <a:lstStyle/>
          <a:p>
            <a:pPr algn="ctr" eaLnBrk="1" fontAlgn="auto" hangingPunct="1">
              <a:spcAft>
                <a:spcPts val="0"/>
              </a:spcAft>
              <a:defRPr/>
            </a:pPr>
            <a:r>
              <a:rPr lang="en-US" sz="5400" smtClean="0">
                <a:latin typeface="Showcard Gothic" pitchFamily="82" charset="0"/>
              </a:rPr>
              <a:t>WORK and POWER!</a:t>
            </a:r>
            <a:r>
              <a:rPr lang="en-US" sz="4600" smtClean="0"/>
              <a:t> </a:t>
            </a:r>
          </a:p>
        </p:txBody>
      </p:sp>
      <p:sp>
        <p:nvSpPr>
          <p:cNvPr id="9219" name="Rectangle 3"/>
          <p:cNvSpPr>
            <a:spLocks noGrp="1" noChangeArrowheads="1"/>
          </p:cNvSpPr>
          <p:nvPr>
            <p:ph type="subTitle" idx="1"/>
          </p:nvPr>
        </p:nvSpPr>
        <p:spPr>
          <a:xfrm>
            <a:off x="2362200" y="6049963"/>
            <a:ext cx="6705600" cy="685800"/>
          </a:xfrm>
        </p:spPr>
        <p:txBody>
          <a:bodyPr/>
          <a:lstStyle/>
          <a:p>
            <a:pPr eaLnBrk="1" hangingPunct="1"/>
            <a:endParaRPr lang="en-US"/>
          </a:p>
        </p:txBody>
      </p:sp>
      <p:pic>
        <p:nvPicPr>
          <p:cNvPr id="9220" name="Picture 6" descr="j0078715"/>
          <p:cNvPicPr>
            <a:picLocks noChangeAspect="1" noChangeArrowheads="1"/>
          </p:cNvPicPr>
          <p:nvPr/>
        </p:nvPicPr>
        <p:blipFill>
          <a:blip r:embed="rId3"/>
          <a:srcRect/>
          <a:stretch>
            <a:fillRect/>
          </a:stretch>
        </p:blipFill>
        <p:spPr bwMode="auto">
          <a:xfrm>
            <a:off x="457200" y="2133600"/>
            <a:ext cx="2698750" cy="33528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eaLnBrk="1" hangingPunct="1"/>
            <a:r>
              <a:rPr lang="en-US" sz="5000"/>
              <a:t>Work vs. Power	</a:t>
            </a:r>
          </a:p>
        </p:txBody>
      </p:sp>
      <p:sp>
        <p:nvSpPr>
          <p:cNvPr id="18435" name="Rectangle 3"/>
          <p:cNvSpPr>
            <a:spLocks noGrp="1" noChangeArrowheads="1"/>
          </p:cNvSpPr>
          <p:nvPr>
            <p:ph sz="quarter" idx="1"/>
          </p:nvPr>
        </p:nvSpPr>
        <p:spPr>
          <a:xfrm>
            <a:off x="612775" y="1600200"/>
            <a:ext cx="8531225" cy="4495800"/>
          </a:xfrm>
        </p:spPr>
        <p:txBody>
          <a:bodyPr/>
          <a:lstStyle/>
          <a:p>
            <a:pPr eaLnBrk="1" hangingPunct="1"/>
            <a:r>
              <a:rPr lang="en-US" sz="4000">
                <a:solidFill>
                  <a:srgbClr val="FF0000"/>
                </a:solidFill>
              </a:rPr>
              <a:t>Running and walking up a flight of stairs requires the same amount of work – How? </a:t>
            </a:r>
          </a:p>
          <a:p>
            <a:pPr lvl="1" eaLnBrk="1" hangingPunct="1"/>
            <a:r>
              <a:rPr lang="en-US" sz="3700">
                <a:solidFill>
                  <a:srgbClr val="FF0000"/>
                </a:solidFill>
              </a:rPr>
              <a:t>Same force, same distance = same work</a:t>
            </a:r>
          </a:p>
          <a:p>
            <a:pPr lvl="1" eaLnBrk="1" hangingPunct="1">
              <a:buFont typeface="Wingdings 2" charset="2"/>
              <a:buNone/>
            </a:pPr>
            <a:endParaRPr lang="en-US" sz="3700">
              <a:solidFill>
                <a:srgbClr val="FF0000"/>
              </a:solidFill>
            </a:endParaRPr>
          </a:p>
          <a:p>
            <a:pPr lvl="1" eaLnBrk="1" hangingPunct="1"/>
            <a:r>
              <a:rPr lang="en-US" sz="3700">
                <a:solidFill>
                  <a:srgbClr val="FF0000"/>
                </a:solidFill>
              </a:rPr>
              <a:t>Running does it faster – What does that tell you about </a:t>
            </a:r>
            <a:r>
              <a:rPr lang="en-US" sz="3700" b="1">
                <a:solidFill>
                  <a:srgbClr val="FF0000"/>
                </a:solidFill>
              </a:rPr>
              <a:t>Power</a:t>
            </a:r>
            <a:r>
              <a:rPr lang="en-US" sz="3700">
                <a:solidFill>
                  <a:srgbClr val="FF0000"/>
                </a:solidFill>
              </a:rPr>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2"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5000"/>
              <a:t>Power Practice</a:t>
            </a:r>
          </a:p>
        </p:txBody>
      </p:sp>
      <p:sp>
        <p:nvSpPr>
          <p:cNvPr id="19459" name="Rectangle 3"/>
          <p:cNvSpPr>
            <a:spLocks noGrp="1" noChangeArrowheads="1"/>
          </p:cNvSpPr>
          <p:nvPr>
            <p:ph sz="quarter" idx="1"/>
          </p:nvPr>
        </p:nvSpPr>
        <p:spPr>
          <a:xfrm>
            <a:off x="304800" y="1828800"/>
            <a:ext cx="8839200" cy="4572000"/>
          </a:xfrm>
        </p:spPr>
        <p:txBody>
          <a:bodyPr/>
          <a:lstStyle/>
          <a:p>
            <a:r>
              <a:rPr lang="en-US" sz="3600"/>
              <a:t>While rowing across the lake during a race, John does 3,960 joules of work on the oars in 60s.  What is the rower’s power output?</a:t>
            </a:r>
          </a:p>
        </p:txBody>
      </p:sp>
      <p:pic>
        <p:nvPicPr>
          <p:cNvPr id="19460" name="Picture 6" descr="https://encrypted-tbn0.gstatic.com/images?q=tbn:ANd9GcRCjajYbRnRUU0fNbrxGjRffXDN1RClasJdDr7mH8CemBft93hM"/>
          <p:cNvPicPr>
            <a:picLocks noGrp="1" noChangeAspect="1" noChangeArrowheads="1"/>
          </p:cNvPicPr>
          <p:nvPr>
            <p:ph sz="quarter" idx="2"/>
          </p:nvPr>
        </p:nvPicPr>
        <p:blipFill>
          <a:blip r:embed="rId3"/>
          <a:srcRect/>
          <a:stretch>
            <a:fillRect/>
          </a:stretch>
        </p:blipFill>
        <p:spPr>
          <a:xfrm>
            <a:off x="4446588" y="3743325"/>
            <a:ext cx="4697412" cy="3114675"/>
          </a:xfrm>
          <a:noFill/>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000"/>
              <a:t>Power Practice</a:t>
            </a:r>
          </a:p>
        </p:txBody>
      </p:sp>
      <p:sp>
        <p:nvSpPr>
          <p:cNvPr id="20483" name="Rectangle 3"/>
          <p:cNvSpPr>
            <a:spLocks noGrp="1" noChangeArrowheads="1"/>
          </p:cNvSpPr>
          <p:nvPr>
            <p:ph sz="quarter" idx="1"/>
          </p:nvPr>
        </p:nvSpPr>
        <p:spPr>
          <a:xfrm>
            <a:off x="304800" y="1828800"/>
            <a:ext cx="4800600" cy="4572000"/>
          </a:xfrm>
        </p:spPr>
        <p:txBody>
          <a:bodyPr/>
          <a:lstStyle/>
          <a:p>
            <a:pPr eaLnBrk="1" hangingPunct="1"/>
            <a:r>
              <a:rPr lang="en-US" sz="3600"/>
              <a:t>It takes 100 kJ of work to lift an elevator 18 m. If this is done in 20s, what is the average power of the elevator during the process? (</a:t>
            </a:r>
            <a:r>
              <a:rPr lang="en-US" sz="3600" i="1"/>
              <a:t>hint: convert to joules)</a:t>
            </a:r>
            <a:endParaRPr lang="en-US" sz="3600"/>
          </a:p>
        </p:txBody>
      </p:sp>
      <p:pic>
        <p:nvPicPr>
          <p:cNvPr id="20484" name="Picture 5"/>
          <p:cNvPicPr>
            <a:picLocks noGrp="1" noChangeAspect="1" noChangeArrowheads="1"/>
          </p:cNvPicPr>
          <p:nvPr>
            <p:ph sz="quarter" idx="2"/>
          </p:nvPr>
        </p:nvPicPr>
        <p:blipFill>
          <a:blip r:embed="rId3"/>
          <a:srcRect/>
          <a:stretch>
            <a:fillRect/>
          </a:stretch>
        </p:blipFill>
        <p:spPr>
          <a:xfrm>
            <a:off x="5159375" y="1970088"/>
            <a:ext cx="3257550" cy="3810000"/>
          </a:xfrm>
          <a:noFill/>
        </p:spPr>
      </p:pic>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5000"/>
              <a:t>Power Practice</a:t>
            </a:r>
          </a:p>
        </p:txBody>
      </p:sp>
      <p:sp>
        <p:nvSpPr>
          <p:cNvPr id="21507" name="Rectangle 3"/>
          <p:cNvSpPr>
            <a:spLocks noGrp="1" noChangeArrowheads="1"/>
          </p:cNvSpPr>
          <p:nvPr>
            <p:ph sz="quarter" idx="1"/>
          </p:nvPr>
        </p:nvSpPr>
        <p:spPr>
          <a:xfrm>
            <a:off x="304800" y="1828800"/>
            <a:ext cx="4800600" cy="4572000"/>
          </a:xfrm>
        </p:spPr>
        <p:txBody>
          <a:bodyPr/>
          <a:lstStyle/>
          <a:p>
            <a:pPr eaLnBrk="1" hangingPunct="1"/>
            <a:r>
              <a:rPr lang="en-US" sz="3600"/>
              <a:t>If a person pushes a lawn mower with a  force of 500N over a distance of 20m in 120s, what was the power required?</a:t>
            </a:r>
          </a:p>
        </p:txBody>
      </p:sp>
      <p:sp>
        <p:nvSpPr>
          <p:cNvPr id="21508" name="Content Placeholder 4"/>
          <p:cNvSpPr>
            <a:spLocks noGrp="1"/>
          </p:cNvSpPr>
          <p:nvPr>
            <p:ph sz="quarter" idx="2"/>
          </p:nvPr>
        </p:nvSpPr>
        <p:spPr>
          <a:xfrm>
            <a:off x="4845050" y="1589088"/>
            <a:ext cx="3886200" cy="4572000"/>
          </a:xfrm>
        </p:spPr>
        <p:txBody>
          <a:bodyPr/>
          <a:lstStyle/>
          <a:p>
            <a:endParaRPr lang="en-US"/>
          </a:p>
        </p:txBody>
      </p:sp>
      <p:pic>
        <p:nvPicPr>
          <p:cNvPr id="21509" name="Picture 2"/>
          <p:cNvPicPr>
            <a:picLocks noChangeAspect="1" noChangeArrowheads="1"/>
          </p:cNvPicPr>
          <p:nvPr/>
        </p:nvPicPr>
        <p:blipFill>
          <a:blip r:embed="rId3"/>
          <a:srcRect/>
          <a:stretch>
            <a:fillRect/>
          </a:stretch>
        </p:blipFill>
        <p:spPr bwMode="auto">
          <a:xfrm>
            <a:off x="4876800" y="1524000"/>
            <a:ext cx="3733800" cy="49784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5000"/>
              <a:t>What is Work?	</a:t>
            </a:r>
          </a:p>
        </p:txBody>
      </p:sp>
      <p:sp>
        <p:nvSpPr>
          <p:cNvPr id="134147" name="Rectangle 3"/>
          <p:cNvSpPr>
            <a:spLocks noGrp="1" noChangeArrowheads="1"/>
          </p:cNvSpPr>
          <p:nvPr>
            <p:ph sz="quarter" idx="1"/>
          </p:nvPr>
        </p:nvSpPr>
        <p:spPr>
          <a:xfrm>
            <a:off x="228600" y="1600200"/>
            <a:ext cx="8915400" cy="3429000"/>
          </a:xfrm>
        </p:spPr>
        <p:txBody>
          <a:bodyPr>
            <a:normAutofit/>
          </a:bodyPr>
          <a:lstStyle/>
          <a:p>
            <a:pPr eaLnBrk="1" hangingPunct="1">
              <a:lnSpc>
                <a:spcPct val="70000"/>
              </a:lnSpc>
            </a:pPr>
            <a:r>
              <a:rPr lang="en-US" sz="3400" b="1" u="sng"/>
              <a:t>Work</a:t>
            </a:r>
            <a:r>
              <a:rPr lang="en-US" sz="3400"/>
              <a:t> is done when a force causes a change in motion of an object</a:t>
            </a:r>
          </a:p>
          <a:p>
            <a:pPr eaLnBrk="1" hangingPunct="1">
              <a:lnSpc>
                <a:spcPct val="70000"/>
              </a:lnSpc>
            </a:pPr>
            <a:endParaRPr lang="en-US" sz="3400" b="1"/>
          </a:p>
          <a:p>
            <a:pPr eaLnBrk="1" hangingPunct="1">
              <a:lnSpc>
                <a:spcPct val="70000"/>
              </a:lnSpc>
            </a:pPr>
            <a:r>
              <a:rPr lang="en-US" sz="3400" b="1"/>
              <a:t>Motion</a:t>
            </a:r>
            <a:r>
              <a:rPr lang="en-US" sz="3400"/>
              <a:t> of object must be in the SAME direction as the force. </a:t>
            </a:r>
          </a:p>
          <a:p>
            <a:pPr eaLnBrk="1" hangingPunct="1">
              <a:lnSpc>
                <a:spcPct val="70000"/>
              </a:lnSpc>
            </a:pPr>
            <a:endParaRPr lang="en-US" sz="3400" b="1"/>
          </a:p>
          <a:p>
            <a:pPr eaLnBrk="1" hangingPunct="1">
              <a:lnSpc>
                <a:spcPct val="70000"/>
              </a:lnSpc>
            </a:pPr>
            <a:r>
              <a:rPr lang="en-US" sz="3200" b="1"/>
              <a:t>Work = ZERO if there </a:t>
            </a:r>
          </a:p>
          <a:p>
            <a:pPr eaLnBrk="1" hangingPunct="1">
              <a:lnSpc>
                <a:spcPct val="70000"/>
              </a:lnSpc>
              <a:buFont typeface="Wingdings" charset="2"/>
              <a:buNone/>
            </a:pPr>
            <a:r>
              <a:rPr lang="en-US" sz="3200" b="1"/>
              <a:t>is no motion.</a:t>
            </a:r>
          </a:p>
        </p:txBody>
      </p:sp>
      <p:pic>
        <p:nvPicPr>
          <p:cNvPr id="10244" name="Picture 4"/>
          <p:cNvPicPr>
            <a:picLocks noGrp="1" noChangeAspect="1" noChangeArrowheads="1"/>
          </p:cNvPicPr>
          <p:nvPr>
            <p:ph sz="quarter" idx="2"/>
          </p:nvPr>
        </p:nvPicPr>
        <p:blipFill>
          <a:blip r:embed="rId3"/>
          <a:srcRect/>
          <a:stretch>
            <a:fillRect/>
          </a:stretch>
        </p:blipFill>
        <p:spPr>
          <a:xfrm>
            <a:off x="4878388" y="3659188"/>
            <a:ext cx="4265612" cy="3198812"/>
          </a:xfrm>
          <a:noFill/>
        </p:spPr>
      </p:pic>
      <p:pic>
        <p:nvPicPr>
          <p:cNvPr id="10245" name="Picture 6" descr="http://ykonline.yksd.com/distanceedcourses/Courses09/PhysicalScience/Lessons/ThirdQuarter/Chapter08/Lesson1/19WorkFormula.jpg"/>
          <p:cNvPicPr>
            <a:picLocks noChangeAspect="1" noChangeArrowheads="1"/>
          </p:cNvPicPr>
          <p:nvPr/>
        </p:nvPicPr>
        <p:blipFill>
          <a:blip r:embed="rId4"/>
          <a:srcRect t="23172" b="36414"/>
          <a:stretch>
            <a:fillRect/>
          </a:stretch>
        </p:blipFill>
        <p:spPr bwMode="auto">
          <a:xfrm>
            <a:off x="0" y="5486400"/>
            <a:ext cx="4781550" cy="1116013"/>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linds(horizontal)">
                                      <p:cBhvr>
                                        <p:cTn id="7" dur="500"/>
                                        <p:tgtEl>
                                          <p:spTgt spid="134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5000"/>
              <a:t>An Example</a:t>
            </a:r>
          </a:p>
        </p:txBody>
      </p:sp>
      <p:pic>
        <p:nvPicPr>
          <p:cNvPr id="11267" name="Picture 5"/>
          <p:cNvPicPr>
            <a:picLocks noGrp="1" noChangeAspect="1" noChangeArrowheads="1"/>
          </p:cNvPicPr>
          <p:nvPr>
            <p:ph sz="quarter" idx="2"/>
          </p:nvPr>
        </p:nvPicPr>
        <p:blipFill>
          <a:blip r:embed="rId3"/>
          <a:srcRect/>
          <a:stretch>
            <a:fillRect/>
          </a:stretch>
        </p:blipFill>
        <p:spPr>
          <a:xfrm>
            <a:off x="4559300" y="1981200"/>
            <a:ext cx="4584700" cy="4876800"/>
          </a:xfrm>
          <a:noFill/>
        </p:spPr>
      </p:pic>
      <p:sp>
        <p:nvSpPr>
          <p:cNvPr id="137219" name="Rectangle 3"/>
          <p:cNvSpPr>
            <a:spLocks noGrp="1" noChangeArrowheads="1"/>
          </p:cNvSpPr>
          <p:nvPr>
            <p:ph sz="quarter" idx="1"/>
          </p:nvPr>
        </p:nvSpPr>
        <p:spPr>
          <a:xfrm>
            <a:off x="304800" y="1589088"/>
            <a:ext cx="5181600" cy="5268912"/>
          </a:xfrm>
        </p:spPr>
        <p:txBody>
          <a:bodyPr>
            <a:normAutofit/>
          </a:bodyPr>
          <a:lstStyle/>
          <a:p>
            <a:pPr eaLnBrk="1" hangingPunct="1">
              <a:lnSpc>
                <a:spcPct val="70000"/>
              </a:lnSpc>
            </a:pPr>
            <a:r>
              <a:rPr lang="en-US" sz="3700"/>
              <a:t>A weightlifter lifts a barbell over his head.</a:t>
            </a:r>
          </a:p>
          <a:p>
            <a:pPr lvl="1" indent="-319088" eaLnBrk="1" hangingPunct="1">
              <a:lnSpc>
                <a:spcPct val="70000"/>
              </a:lnSpc>
              <a:buFont typeface="Wingdings" charset="2"/>
              <a:buChar char=""/>
            </a:pPr>
            <a:r>
              <a:rPr lang="en-US" sz="3500"/>
              <a:t>Is work being done?</a:t>
            </a:r>
          </a:p>
          <a:p>
            <a:pPr lvl="1" indent="-319088" eaLnBrk="1" hangingPunct="1">
              <a:lnSpc>
                <a:spcPct val="70000"/>
              </a:lnSpc>
              <a:buFont typeface="Wingdings" charset="2"/>
              <a:buChar char=""/>
            </a:pPr>
            <a:r>
              <a:rPr lang="en-US" sz="3500">
                <a:solidFill>
                  <a:srgbClr val="FF0000"/>
                </a:solidFill>
              </a:rPr>
              <a:t>Yes, the motion and the force are in the same direction.</a:t>
            </a:r>
          </a:p>
          <a:p>
            <a:pPr lvl="1" indent="-319088" eaLnBrk="1" hangingPunct="1">
              <a:lnSpc>
                <a:spcPct val="70000"/>
              </a:lnSpc>
              <a:buFont typeface="Wingdings" charset="2"/>
              <a:buChar char=""/>
            </a:pPr>
            <a:endParaRPr lang="en-US" sz="3500"/>
          </a:p>
          <a:p>
            <a:pPr eaLnBrk="1" hangingPunct="1">
              <a:lnSpc>
                <a:spcPct val="70000"/>
              </a:lnSpc>
            </a:pPr>
            <a:r>
              <a:rPr lang="en-US" sz="3700"/>
              <a:t>Once the barbell is over his head, he holds it there for 3 seconds.</a:t>
            </a:r>
          </a:p>
          <a:p>
            <a:pPr lvl="1" indent="-319088" eaLnBrk="1" hangingPunct="1">
              <a:lnSpc>
                <a:spcPct val="70000"/>
              </a:lnSpc>
              <a:buFont typeface="Wingdings" charset="2"/>
              <a:buChar char=""/>
            </a:pPr>
            <a:r>
              <a:rPr lang="en-US" sz="3500"/>
              <a:t>Is work being done?</a:t>
            </a:r>
          </a:p>
          <a:p>
            <a:pPr lvl="1" indent="-319088" eaLnBrk="1" hangingPunct="1">
              <a:lnSpc>
                <a:spcPct val="70000"/>
              </a:lnSpc>
              <a:buFont typeface="Wingdings" charset="2"/>
              <a:buChar char=""/>
            </a:pPr>
            <a:r>
              <a:rPr lang="en-US" sz="3500">
                <a:solidFill>
                  <a:srgbClr val="FF0000"/>
                </a:solidFill>
              </a:rPr>
              <a:t>No, there is no motion.</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animEffect transition="in" filter="blinds(horizontal)">
                                      <p:cBhvr>
                                        <p:cTn id="7" dur="500"/>
                                        <p:tgtEl>
                                          <p:spTgt spid="137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7219">
                                            <p:txEl>
                                              <p:pRg st="2" end="2"/>
                                            </p:txEl>
                                          </p:spTgt>
                                        </p:tgtEl>
                                        <p:attrNameLst>
                                          <p:attrName>style.visibility</p:attrName>
                                        </p:attrNameLst>
                                      </p:cBhvr>
                                      <p:to>
                                        <p:strVal val="visible"/>
                                      </p:to>
                                    </p:set>
                                    <p:animEffect transition="in" filter="blinds(horizontal)">
                                      <p:cBhvr>
                                        <p:cTn id="12" dur="500"/>
                                        <p:tgtEl>
                                          <p:spTgt spid="137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7219">
                                            <p:txEl>
                                              <p:pRg st="4" end="4"/>
                                            </p:txEl>
                                          </p:spTgt>
                                        </p:tgtEl>
                                        <p:attrNameLst>
                                          <p:attrName>style.visibility</p:attrName>
                                        </p:attrNameLst>
                                      </p:cBhvr>
                                      <p:to>
                                        <p:strVal val="visible"/>
                                      </p:to>
                                    </p:set>
                                    <p:animEffect transition="in" filter="blinds(horizontal)">
                                      <p:cBhvr>
                                        <p:cTn id="17" dur="500"/>
                                        <p:tgtEl>
                                          <p:spTgt spid="137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7219">
                                            <p:txEl>
                                              <p:pRg st="5" end="5"/>
                                            </p:txEl>
                                          </p:spTgt>
                                        </p:tgtEl>
                                        <p:attrNameLst>
                                          <p:attrName>style.visibility</p:attrName>
                                        </p:attrNameLst>
                                      </p:cBhvr>
                                      <p:to>
                                        <p:strVal val="visible"/>
                                      </p:to>
                                    </p:set>
                                    <p:animEffect transition="in" filter="blinds(horizontal)">
                                      <p:cBhvr>
                                        <p:cTn id="22" dur="500"/>
                                        <p:tgtEl>
                                          <p:spTgt spid="1372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7219">
                                            <p:txEl>
                                              <p:pRg st="6" end="6"/>
                                            </p:txEl>
                                          </p:spTgt>
                                        </p:tgtEl>
                                        <p:attrNameLst>
                                          <p:attrName>style.visibility</p:attrName>
                                        </p:attrNameLst>
                                      </p:cBhvr>
                                      <p:to>
                                        <p:strVal val="visible"/>
                                      </p:to>
                                    </p:set>
                                    <p:animEffect transition="in" filter="blinds(horizontal)">
                                      <p:cBhvr>
                                        <p:cTn id="27" dur="500"/>
                                        <p:tgtEl>
                                          <p:spTgt spid="137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5000"/>
              <a:t>Another Example</a:t>
            </a:r>
          </a:p>
        </p:txBody>
      </p:sp>
      <p:sp>
        <p:nvSpPr>
          <p:cNvPr id="137219" name="Rectangle 3"/>
          <p:cNvSpPr>
            <a:spLocks noGrp="1" noChangeArrowheads="1"/>
          </p:cNvSpPr>
          <p:nvPr>
            <p:ph sz="quarter" idx="1"/>
          </p:nvPr>
        </p:nvSpPr>
        <p:spPr>
          <a:xfrm>
            <a:off x="304800" y="1589088"/>
            <a:ext cx="5638800" cy="5268912"/>
          </a:xfrm>
        </p:spPr>
        <p:txBody>
          <a:bodyPr>
            <a:normAutofit/>
          </a:bodyPr>
          <a:lstStyle/>
          <a:p>
            <a:pPr eaLnBrk="1" hangingPunct="1">
              <a:lnSpc>
                <a:spcPct val="80000"/>
              </a:lnSpc>
            </a:pPr>
            <a:r>
              <a:rPr lang="en-US" sz="3700"/>
              <a:t>Dora picks up her backback to put it on.  After it is on, she runs out the door to start exploring.</a:t>
            </a:r>
          </a:p>
          <a:p>
            <a:pPr lvl="1" indent="-319088" eaLnBrk="1" hangingPunct="1">
              <a:lnSpc>
                <a:spcPct val="80000"/>
              </a:lnSpc>
              <a:buFont typeface="Wingdings" charset="2"/>
              <a:buChar char=""/>
            </a:pPr>
            <a:r>
              <a:rPr lang="en-US" sz="3500"/>
              <a:t>Is work being done on the bag?</a:t>
            </a:r>
          </a:p>
          <a:p>
            <a:pPr lvl="1" indent="-319088" eaLnBrk="1" hangingPunct="1">
              <a:lnSpc>
                <a:spcPct val="80000"/>
              </a:lnSpc>
              <a:buFont typeface="Wingdings" charset="2"/>
              <a:buChar char=""/>
            </a:pPr>
            <a:r>
              <a:rPr lang="en-US" sz="3500">
                <a:solidFill>
                  <a:srgbClr val="FF0000"/>
                </a:solidFill>
              </a:rPr>
              <a:t>Yes, when the bag is being lifted.</a:t>
            </a:r>
          </a:p>
          <a:p>
            <a:pPr lvl="1" indent="-319088" eaLnBrk="1" hangingPunct="1">
              <a:lnSpc>
                <a:spcPct val="80000"/>
              </a:lnSpc>
              <a:buFont typeface="Wingdings" charset="2"/>
              <a:buChar char=""/>
            </a:pPr>
            <a:r>
              <a:rPr lang="en-US" sz="3500">
                <a:solidFill>
                  <a:srgbClr val="FF0000"/>
                </a:solidFill>
              </a:rPr>
              <a:t>Not while Dora is carrying the bag out the door.</a:t>
            </a:r>
          </a:p>
          <a:p>
            <a:pPr lvl="1" indent="-319088" eaLnBrk="1" hangingPunct="1">
              <a:lnSpc>
                <a:spcPct val="80000"/>
              </a:lnSpc>
              <a:buFont typeface="Wingdings" charset="2"/>
              <a:buChar char=""/>
            </a:pPr>
            <a:endParaRPr lang="en-US" sz="3500"/>
          </a:p>
        </p:txBody>
      </p:sp>
      <p:pic>
        <p:nvPicPr>
          <p:cNvPr id="12292" name="Picture 2" descr="https://encrypted-tbn0.gstatic.com/images?q=tbn:ANd9GcRDSnXo4ABSyNWURygcW75k8bwvtnLXBeq89GA7II9vwbF2kMvpXw"/>
          <p:cNvPicPr>
            <a:picLocks noChangeAspect="1" noChangeArrowheads="1"/>
          </p:cNvPicPr>
          <p:nvPr/>
        </p:nvPicPr>
        <p:blipFill>
          <a:blip r:embed="rId3"/>
          <a:srcRect/>
          <a:stretch>
            <a:fillRect/>
          </a:stretch>
        </p:blipFill>
        <p:spPr bwMode="auto">
          <a:xfrm>
            <a:off x="6353175" y="2362200"/>
            <a:ext cx="2790825" cy="39274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animEffect transition="in" filter="blinds(horizontal)">
                                      <p:cBhvr>
                                        <p:cTn id="7" dur="500"/>
                                        <p:tgtEl>
                                          <p:spTgt spid="137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7219">
                                            <p:txEl>
                                              <p:pRg st="2" end="2"/>
                                            </p:txEl>
                                          </p:spTgt>
                                        </p:tgtEl>
                                        <p:attrNameLst>
                                          <p:attrName>style.visibility</p:attrName>
                                        </p:attrNameLst>
                                      </p:cBhvr>
                                      <p:to>
                                        <p:strVal val="visible"/>
                                      </p:to>
                                    </p:set>
                                    <p:animEffect transition="in" filter="blinds(horizontal)">
                                      <p:cBhvr>
                                        <p:cTn id="12" dur="500"/>
                                        <p:tgtEl>
                                          <p:spTgt spid="137219">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animEffect transition="in" filter="blinds(horizontal)">
                                      <p:cBhvr>
                                        <p:cTn id="15" dur="500"/>
                                        <p:tgtEl>
                                          <p:spTgt spid="137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5000"/>
              <a:t>Helpful Hint</a:t>
            </a:r>
          </a:p>
        </p:txBody>
      </p:sp>
      <p:sp>
        <p:nvSpPr>
          <p:cNvPr id="137219" name="Rectangle 3"/>
          <p:cNvSpPr>
            <a:spLocks noGrp="1" noChangeArrowheads="1"/>
          </p:cNvSpPr>
          <p:nvPr>
            <p:ph sz="quarter" idx="1"/>
          </p:nvPr>
        </p:nvSpPr>
        <p:spPr>
          <a:xfrm>
            <a:off x="304800" y="1589088"/>
            <a:ext cx="8686800" cy="5268912"/>
          </a:xfrm>
        </p:spPr>
        <p:txBody>
          <a:bodyPr>
            <a:normAutofit/>
          </a:bodyPr>
          <a:lstStyle/>
          <a:p>
            <a:pPr eaLnBrk="1" hangingPunct="1">
              <a:lnSpc>
                <a:spcPct val="80000"/>
              </a:lnSpc>
            </a:pPr>
            <a:r>
              <a:rPr lang="en-US" sz="3700"/>
              <a:t>This is a GENERAL guide and not a set rule, but…</a:t>
            </a:r>
          </a:p>
          <a:p>
            <a:pPr eaLnBrk="1" hangingPunct="1">
              <a:lnSpc>
                <a:spcPct val="80000"/>
              </a:lnSpc>
            </a:pPr>
            <a:r>
              <a:rPr lang="en-US" sz="3700"/>
              <a:t>If I use the words:</a:t>
            </a:r>
          </a:p>
          <a:p>
            <a:pPr lvl="1" indent="-319088" eaLnBrk="1" hangingPunct="1">
              <a:lnSpc>
                <a:spcPct val="80000"/>
              </a:lnSpc>
              <a:buFont typeface="Wingdings" charset="2"/>
              <a:buChar char=""/>
            </a:pPr>
            <a:r>
              <a:rPr lang="en-US" sz="3500"/>
              <a:t>Push, Pull, Lift, or Throw, WORK was done if motion occurred</a:t>
            </a:r>
          </a:p>
          <a:p>
            <a:pPr lvl="2" indent="-319088" eaLnBrk="1" hangingPunct="1">
              <a:lnSpc>
                <a:spcPct val="80000"/>
              </a:lnSpc>
              <a:buFont typeface="Wingdings" charset="2"/>
              <a:buChar char=""/>
            </a:pPr>
            <a:r>
              <a:rPr lang="en-US" sz="3200"/>
              <a:t>If you are walking or running, you are working</a:t>
            </a:r>
          </a:p>
          <a:p>
            <a:pPr lvl="1" indent="-319088" eaLnBrk="1" hangingPunct="1">
              <a:lnSpc>
                <a:spcPct val="80000"/>
              </a:lnSpc>
              <a:buFont typeface="Wingdings" charset="2"/>
              <a:buChar char=""/>
            </a:pPr>
            <a:endParaRPr lang="en-US" sz="3500"/>
          </a:p>
          <a:p>
            <a:pPr lvl="1" indent="-319088" eaLnBrk="1" hangingPunct="1">
              <a:lnSpc>
                <a:spcPct val="80000"/>
              </a:lnSpc>
              <a:buFont typeface="Wingdings" charset="2"/>
              <a:buChar char=""/>
            </a:pPr>
            <a:r>
              <a:rPr lang="en-US" sz="3500"/>
              <a:t>Carry or Hold, NO WORK was done because any motion is in a different direction from the force</a:t>
            </a:r>
          </a:p>
          <a:p>
            <a:pPr lvl="2" indent="-319088" eaLnBrk="1" hangingPunct="1">
              <a:lnSpc>
                <a:spcPct val="80000"/>
              </a:lnSpc>
              <a:buFont typeface="Wingdings" charset="2"/>
              <a:buChar char=""/>
            </a:pPr>
            <a:r>
              <a:rPr lang="en-US" sz="3200"/>
              <a:t>Exception: Carrying an object up stairs is work</a:t>
            </a:r>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5000"/>
              <a:t>The Math</a:t>
            </a:r>
          </a:p>
        </p:txBody>
      </p:sp>
      <p:sp>
        <p:nvSpPr>
          <p:cNvPr id="14339" name="Rectangle 3"/>
          <p:cNvSpPr>
            <a:spLocks noGrp="1" noChangeArrowheads="1"/>
          </p:cNvSpPr>
          <p:nvPr>
            <p:ph sz="quarter" idx="1"/>
          </p:nvPr>
        </p:nvSpPr>
        <p:spPr>
          <a:xfrm>
            <a:off x="152400" y="1589088"/>
            <a:ext cx="8610600" cy="4572000"/>
          </a:xfrm>
        </p:spPr>
        <p:txBody>
          <a:bodyPr/>
          <a:lstStyle/>
          <a:p>
            <a:pPr eaLnBrk="1" hangingPunct="1"/>
            <a:r>
              <a:rPr lang="en-US" sz="4400" b="1"/>
              <a:t>Work = Force x Distance</a:t>
            </a:r>
          </a:p>
          <a:p>
            <a:pPr lvl="1" eaLnBrk="1" hangingPunct="1"/>
            <a:r>
              <a:rPr lang="en-US" sz="4100" b="1"/>
              <a:t>W    =    </a:t>
            </a:r>
            <a:r>
              <a:rPr lang="en-US" sz="4100"/>
              <a:t>F     x    d</a:t>
            </a:r>
          </a:p>
          <a:p>
            <a:pPr lvl="1" eaLnBrk="1" hangingPunct="1"/>
            <a:endParaRPr lang="en-US" sz="4100"/>
          </a:p>
          <a:p>
            <a:pPr eaLnBrk="1" hangingPunct="1"/>
            <a:r>
              <a:rPr lang="en-US" sz="4400"/>
              <a:t>Work is measured in: </a:t>
            </a:r>
          </a:p>
          <a:p>
            <a:pPr lvl="1" eaLnBrk="1" hangingPunct="1"/>
            <a:r>
              <a:rPr lang="en-US" sz="4100" b="1"/>
              <a:t>Joules</a:t>
            </a:r>
          </a:p>
          <a:p>
            <a:pPr lvl="1" eaLnBrk="1" hangingPunct="1"/>
            <a:r>
              <a:rPr lang="en-US" sz="4100"/>
              <a:t>Newton * Meters</a:t>
            </a:r>
          </a:p>
          <a:p>
            <a:pPr eaLnBrk="1" hangingPunct="1"/>
            <a:r>
              <a:rPr lang="en-US" sz="4400"/>
              <a:t>1 Joule = 1 N*m  = 1 kg*m/s</a:t>
            </a:r>
            <a:r>
              <a:rPr lang="en-US" sz="4400" baseline="30000"/>
              <a:t>2</a:t>
            </a:r>
            <a:r>
              <a:rPr lang="en-US" sz="4400"/>
              <a:t> * m</a:t>
            </a:r>
          </a:p>
          <a:p>
            <a:pPr lvl="1" eaLnBrk="1" hangingPunct="1"/>
            <a:endParaRPr lang="en-US" sz="4100"/>
          </a:p>
          <a:p>
            <a:pPr eaLnBrk="1" hangingPunct="1"/>
            <a:endParaRPr lang="en-US" sz="4400" b="1"/>
          </a:p>
          <a:p>
            <a:pPr eaLnBrk="1" hangingPunct="1"/>
            <a:endParaRPr lang="en-US" sz="4400"/>
          </a:p>
        </p:txBody>
      </p:sp>
      <p:pic>
        <p:nvPicPr>
          <p:cNvPr id="14340" name="Picture 5"/>
          <p:cNvPicPr>
            <a:picLocks noGrp="1" noChangeAspect="1" noChangeArrowheads="1"/>
          </p:cNvPicPr>
          <p:nvPr>
            <p:ph sz="quarter" idx="2"/>
          </p:nvPr>
        </p:nvPicPr>
        <p:blipFill>
          <a:blip r:embed="rId3"/>
          <a:srcRect/>
          <a:stretch>
            <a:fillRect/>
          </a:stretch>
        </p:blipFill>
        <p:spPr>
          <a:xfrm>
            <a:off x="5867400" y="2590800"/>
            <a:ext cx="2846388" cy="2365375"/>
          </a:xfrm>
          <a:noFill/>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000"/>
              <a:t>What is a Joule?</a:t>
            </a:r>
          </a:p>
        </p:txBody>
      </p:sp>
      <p:sp>
        <p:nvSpPr>
          <p:cNvPr id="14339" name="Rectangle 3"/>
          <p:cNvSpPr>
            <a:spLocks noGrp="1" noChangeArrowheads="1"/>
          </p:cNvSpPr>
          <p:nvPr>
            <p:ph sz="quarter" idx="1"/>
          </p:nvPr>
        </p:nvSpPr>
        <p:spPr>
          <a:xfrm>
            <a:off x="609600" y="1589088"/>
            <a:ext cx="8153400" cy="4572000"/>
          </a:xfrm>
        </p:spPr>
        <p:txBody>
          <a:bodyPr/>
          <a:lstStyle/>
          <a:p>
            <a:pPr eaLnBrk="1" hangingPunct="1"/>
            <a:r>
              <a:rPr lang="en-US" sz="4400"/>
              <a:t>1 Joule = 1 N * m </a:t>
            </a:r>
          </a:p>
          <a:p>
            <a:pPr eaLnBrk="1" hangingPunct="1"/>
            <a:endParaRPr lang="en-US" sz="4400"/>
          </a:p>
          <a:p>
            <a:pPr eaLnBrk="1" hangingPunct="1"/>
            <a:endParaRPr lang="en-US" sz="4400"/>
          </a:p>
          <a:p>
            <a:pPr eaLnBrk="1" hangingPunct="1"/>
            <a:endParaRPr lang="en-US" sz="4400"/>
          </a:p>
          <a:p>
            <a:pPr eaLnBrk="1" hangingPunct="1"/>
            <a:r>
              <a:rPr lang="en-US" sz="4400"/>
              <a:t>1 joule of energy is the energy needed to lift an apple from your waist to your head.</a:t>
            </a:r>
            <a:endParaRPr lang="en-US" sz="4100"/>
          </a:p>
          <a:p>
            <a:pPr eaLnBrk="1" hangingPunct="1"/>
            <a:endParaRPr lang="en-US" sz="4400" b="1"/>
          </a:p>
          <a:p>
            <a:pPr eaLnBrk="1" hangingPunct="1"/>
            <a:endParaRPr lang="en-US" sz="4400"/>
          </a:p>
        </p:txBody>
      </p:sp>
      <p:pic>
        <p:nvPicPr>
          <p:cNvPr id="15364" name="Picture 2" descr="http://farm4.staticflickr.com/3530/3939658200_eaa8a91426_z.jpg?zz=1"/>
          <p:cNvPicPr>
            <a:picLocks noChangeAspect="1" noChangeArrowheads="1"/>
          </p:cNvPicPr>
          <p:nvPr/>
        </p:nvPicPr>
        <p:blipFill>
          <a:blip r:embed="rId3"/>
          <a:srcRect b="22501"/>
          <a:stretch>
            <a:fillRect/>
          </a:stretch>
        </p:blipFill>
        <p:spPr bwMode="auto">
          <a:xfrm>
            <a:off x="5607050" y="457200"/>
            <a:ext cx="3536950" cy="433228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5000"/>
              <a:t>Practice</a:t>
            </a:r>
          </a:p>
        </p:txBody>
      </p:sp>
      <p:sp>
        <p:nvSpPr>
          <p:cNvPr id="16387" name="Rectangle 3"/>
          <p:cNvSpPr>
            <a:spLocks noGrp="1" noChangeArrowheads="1"/>
          </p:cNvSpPr>
          <p:nvPr>
            <p:ph sz="quarter" idx="1"/>
          </p:nvPr>
        </p:nvSpPr>
        <p:spPr>
          <a:xfrm>
            <a:off x="228600" y="1589088"/>
            <a:ext cx="4648200" cy="4572000"/>
          </a:xfrm>
        </p:spPr>
        <p:txBody>
          <a:bodyPr/>
          <a:lstStyle/>
          <a:p>
            <a:pPr eaLnBrk="1" hangingPunct="1">
              <a:lnSpc>
                <a:spcPct val="90000"/>
              </a:lnSpc>
            </a:pPr>
            <a:r>
              <a:rPr lang="en-US" sz="3600">
                <a:solidFill>
                  <a:srgbClr val="FF0000"/>
                </a:solidFill>
              </a:rPr>
              <a:t>Imagine a father playing with his daughter by lifting her repeatedly in the air. How much work does he do on the child with each lift, assuming he lifts her 2.0m and exerts a force of 190 N?</a:t>
            </a:r>
          </a:p>
        </p:txBody>
      </p:sp>
      <p:pic>
        <p:nvPicPr>
          <p:cNvPr id="16388" name="Picture 5"/>
          <p:cNvPicPr>
            <a:picLocks noGrp="1" noChangeAspect="1" noChangeArrowheads="1"/>
          </p:cNvPicPr>
          <p:nvPr>
            <p:ph sz="quarter" idx="2"/>
          </p:nvPr>
        </p:nvPicPr>
        <p:blipFill>
          <a:blip r:embed="rId3"/>
          <a:srcRect/>
          <a:stretch>
            <a:fillRect/>
          </a:stretch>
        </p:blipFill>
        <p:spPr>
          <a:xfrm>
            <a:off x="5213350" y="1589088"/>
            <a:ext cx="3149600" cy="4572000"/>
          </a:xfrm>
          <a:noFill/>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5000"/>
              <a:t>Power (HONORS ONLY)</a:t>
            </a:r>
          </a:p>
        </p:txBody>
      </p:sp>
      <p:sp>
        <p:nvSpPr>
          <p:cNvPr id="17411" name="Rectangle 3"/>
          <p:cNvSpPr>
            <a:spLocks noGrp="1" noChangeArrowheads="1"/>
          </p:cNvSpPr>
          <p:nvPr>
            <p:ph sz="quarter" idx="1"/>
          </p:nvPr>
        </p:nvSpPr>
        <p:spPr>
          <a:xfrm>
            <a:off x="609600" y="1589088"/>
            <a:ext cx="5715000" cy="4572000"/>
          </a:xfrm>
        </p:spPr>
        <p:txBody>
          <a:bodyPr/>
          <a:lstStyle/>
          <a:p>
            <a:pPr eaLnBrk="1" hangingPunct="1"/>
            <a:r>
              <a:rPr lang="en-US" sz="4400"/>
              <a:t>Power is the rate at which work is done</a:t>
            </a:r>
          </a:p>
          <a:p>
            <a:pPr eaLnBrk="1" hangingPunct="1"/>
            <a:endParaRPr lang="en-US" sz="4400"/>
          </a:p>
          <a:p>
            <a:pPr eaLnBrk="1" hangingPunct="1">
              <a:lnSpc>
                <a:spcPct val="90000"/>
              </a:lnSpc>
            </a:pPr>
            <a:r>
              <a:rPr lang="en-US" sz="4400" b="1" u="sng"/>
              <a:t>Power</a:t>
            </a:r>
            <a:r>
              <a:rPr lang="en-US" sz="4400"/>
              <a:t> = work/time</a:t>
            </a:r>
          </a:p>
          <a:p>
            <a:pPr lvl="1" eaLnBrk="1" hangingPunct="1">
              <a:lnSpc>
                <a:spcPct val="90000"/>
              </a:lnSpc>
            </a:pPr>
            <a:r>
              <a:rPr lang="en-US" sz="4100"/>
              <a:t>SI Unit is the Watt</a:t>
            </a:r>
            <a:endParaRPr lang="en-US" sz="4400"/>
          </a:p>
          <a:p>
            <a:pPr lvl="1" eaLnBrk="1" hangingPunct="1">
              <a:lnSpc>
                <a:spcPct val="90000"/>
              </a:lnSpc>
            </a:pPr>
            <a:r>
              <a:rPr lang="en-US" sz="4100"/>
              <a:t>1 watt is the amount of power needed to do 1 J of work in 1 s</a:t>
            </a:r>
          </a:p>
          <a:p>
            <a:pPr eaLnBrk="1" hangingPunct="1"/>
            <a:endParaRPr lang="en-US" sz="4400"/>
          </a:p>
          <a:p>
            <a:pPr eaLnBrk="1" hangingPunct="1"/>
            <a:endParaRPr lang="en-US"/>
          </a:p>
        </p:txBody>
      </p:sp>
      <p:pic>
        <p:nvPicPr>
          <p:cNvPr id="17412" name="Picture 6" descr="http://images.fineartamerica.com/images-medium-large/turtle-power-comic-karl-addison.jpg"/>
          <p:cNvPicPr>
            <a:picLocks noChangeAspect="1" noChangeArrowheads="1"/>
          </p:cNvPicPr>
          <p:nvPr/>
        </p:nvPicPr>
        <p:blipFill>
          <a:blip r:embed="rId3"/>
          <a:srcRect l="17778" r="15556"/>
          <a:stretch>
            <a:fillRect/>
          </a:stretch>
        </p:blipFill>
        <p:spPr bwMode="auto">
          <a:xfrm>
            <a:off x="6350000" y="2667000"/>
            <a:ext cx="2794000" cy="41910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7" dur="500"/>
                                        <p:tgtEl>
                                          <p:spTgt spid="17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2" dur="500"/>
                                        <p:tgtEl>
                                          <p:spTgt spid="17411">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5"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2602</TotalTime>
  <Words>536</Words>
  <Application>Microsoft Macintosh PowerPoint</Application>
  <PresentationFormat>On-screen Show (4:3)</PresentationFormat>
  <Paragraphs>76</Paragraphs>
  <Slides>13</Slides>
  <Notes>13</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13</vt:i4>
      </vt:variant>
    </vt:vector>
  </HeadingPairs>
  <TitlesOfParts>
    <vt:vector size="20" baseType="lpstr">
      <vt:lpstr>Tahoma</vt:lpstr>
      <vt:lpstr>Arial</vt:lpstr>
      <vt:lpstr>Tw Cen MT</vt:lpstr>
      <vt:lpstr>Wingdings</vt:lpstr>
      <vt:lpstr>Wingdings 2</vt:lpstr>
      <vt:lpstr>Showcard Gothic</vt:lpstr>
      <vt:lpstr>Median</vt:lpstr>
      <vt:lpstr>WORK and POWER! </vt:lpstr>
      <vt:lpstr>What is Work? </vt:lpstr>
      <vt:lpstr>An Example</vt:lpstr>
      <vt:lpstr>Another Example</vt:lpstr>
      <vt:lpstr>Helpful Hint</vt:lpstr>
      <vt:lpstr>The Math</vt:lpstr>
      <vt:lpstr>What is a Joule?</vt:lpstr>
      <vt:lpstr>Practice</vt:lpstr>
      <vt:lpstr>Power (HONORS ONLY)</vt:lpstr>
      <vt:lpstr>Work vs. Power </vt:lpstr>
      <vt:lpstr>Power Practice</vt:lpstr>
      <vt:lpstr>Power Practice</vt:lpstr>
      <vt:lpstr>Power Practice</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Power and Machines</dc:title>
  <dc:creator> </dc:creator>
  <cp:lastModifiedBy>Ian Banker</cp:lastModifiedBy>
  <cp:revision>88</cp:revision>
  <cp:lastPrinted>1601-01-01T00:00:00Z</cp:lastPrinted>
  <dcterms:created xsi:type="dcterms:W3CDTF">2015-01-22T02:13:10Z</dcterms:created>
  <dcterms:modified xsi:type="dcterms:W3CDTF">2015-01-22T02:13:30Z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