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26"/>
  </p:notesMasterIdLst>
  <p:sldIdLst>
    <p:sldId id="256" r:id="rId2"/>
    <p:sldId id="257" r:id="rId3"/>
    <p:sldId id="279" r:id="rId4"/>
    <p:sldId id="272" r:id="rId5"/>
    <p:sldId id="280" r:id="rId6"/>
    <p:sldId id="261" r:id="rId7"/>
    <p:sldId id="268" r:id="rId8"/>
    <p:sldId id="262" r:id="rId9"/>
    <p:sldId id="281" r:id="rId10"/>
    <p:sldId id="271" r:id="rId11"/>
    <p:sldId id="285" r:id="rId12"/>
    <p:sldId id="274" r:id="rId13"/>
    <p:sldId id="275" r:id="rId14"/>
    <p:sldId id="259" r:id="rId15"/>
    <p:sldId id="270" r:id="rId16"/>
    <p:sldId id="282" r:id="rId17"/>
    <p:sldId id="283" r:id="rId18"/>
    <p:sldId id="284" r:id="rId19"/>
    <p:sldId id="258" r:id="rId20"/>
    <p:sldId id="276" r:id="rId21"/>
    <p:sldId id="269" r:id="rId22"/>
    <p:sldId id="266" r:id="rId23"/>
    <p:sldId id="286" r:id="rId24"/>
    <p:sldId id="287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 Black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 Black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 Black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 Black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CDBF27B-9D93-3D4A-8063-EFCE201CF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16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BEDD7-3784-814F-BDFF-4DEAEA9A6036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25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FA036-E4E8-824C-AC1F-055D04AF58EC}" type="slidenum">
              <a:rPr lang="en-US"/>
              <a:pPr/>
              <a:t>11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59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FA030-1A9C-B44D-AA3B-A61B074428EE}" type="slidenum">
              <a:rPr lang="en-US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12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18861-EAA1-3A43-9325-F2ABFB6A50AB}" type="slidenum">
              <a:rPr lang="en-US"/>
              <a:pPr/>
              <a:t>13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29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3418E4-7A04-BC45-9004-65C07612A9CA}" type="slidenum">
              <a:rPr lang="en-US"/>
              <a:pPr/>
              <a:t>14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41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6DE2E-0850-994B-9388-1EB5A9934627}" type="slidenum">
              <a:rPr lang="en-US"/>
              <a:pPr/>
              <a:t>15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6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F55DF9-9A2B-D949-872C-A3CE7E66F417}" type="slidenum">
              <a:rPr lang="en-US"/>
              <a:pPr/>
              <a:t>16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66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12746-AC22-2240-8745-3FDC4DFFEF76}" type="slidenum">
              <a:rPr lang="en-US"/>
              <a:pPr/>
              <a:t>17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8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9B6FD-CF06-E44F-A9FA-CB12E02BFBC0}" type="slidenum">
              <a:rPr lang="en-US"/>
              <a:pPr/>
              <a:t>18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08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D64B5F-6C14-3443-B59A-52CB57F76A9B}" type="slidenum">
              <a:rPr lang="en-US"/>
              <a:pPr/>
              <a:t>19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00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D0C4B-3B57-4143-BF60-5F0F46DBE2FC}" type="slidenum">
              <a:rPr lang="en-US"/>
              <a:pPr/>
              <a:t>20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83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36D1F-1C87-B443-9FCE-B27BBF691156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10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9F319-BF1E-D846-B0FA-887141AB9327}" type="slidenum">
              <a:rPr lang="en-US"/>
              <a:pPr/>
              <a:t>21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73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68E039-3B8A-A641-BD78-B7E2AF6FE58A}" type="slidenum">
              <a:rPr lang="en-US"/>
              <a:pPr/>
              <a:t>22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5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2E859-FEEE-2D4A-92B3-53ED5FB39B06}" type="slidenum">
              <a:rPr lang="en-US"/>
              <a:pPr/>
              <a:t>23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812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5B9528-5C2D-1545-B87B-EAB62EFD6162}" type="slidenum">
              <a:rPr lang="en-US"/>
              <a:pPr/>
              <a:t>24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2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53C24-FEA2-CC46-9FE9-8F66B65500AD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4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6DAB6-3013-3542-B9AB-4574DB6BE8D0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45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4BC3B-C8E1-0B44-9FB9-F81DEF21E507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04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0C0675-FE5E-0B42-8568-0692C409ED65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91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1BBCDF-2D18-3241-A6F0-F8F5AE0A3421}" type="slidenum">
              <a:rPr lang="en-US"/>
              <a:pPr/>
              <a:t>8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BDBE1-5105-CB42-8CDE-C6CD2E54656F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24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ECA6B-9E9E-8C4E-84CB-01179071F8B1}" type="slidenum">
              <a:rPr lang="en-US"/>
              <a:pPr/>
              <a:t>10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5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F16338D-4DEF-3546-8CD0-3B245D938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3A473-A672-4844-AB53-8195AFA9A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CC4E7-7CB6-984C-A2AC-D45B68AC2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E8D7D-B76E-EC46-8CDE-4A9CD9604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009B7771-BBE5-9140-A507-0DE7649A8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069D9-05E2-7440-A727-FE32B535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1B2A-2E31-2947-88A3-0168CD96C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06F98-60A1-E044-B34E-EC5E9F784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7C9F83-B01D-884E-9826-C73221A31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0D2F7-504D-0A44-A498-ACFEA7437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2D4DFDAD-3FBF-0D44-B7B0-8061857A2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7B39B8-50D3-DA42-A5B1-EA998BA0A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4" r:id="rId2"/>
    <p:sldLayoutId id="2147484179" r:id="rId3"/>
    <p:sldLayoutId id="2147484180" r:id="rId4"/>
    <p:sldLayoutId id="2147484181" r:id="rId5"/>
    <p:sldLayoutId id="2147484175" r:id="rId6"/>
    <p:sldLayoutId id="2147484182" r:id="rId7"/>
    <p:sldLayoutId id="2147484176" r:id="rId8"/>
    <p:sldLayoutId id="2147484183" r:id="rId9"/>
    <p:sldLayoutId id="2147484177" r:id="rId10"/>
    <p:sldLayoutId id="21474841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29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smtClean="0">
                <a:ea typeface="+mj-ea"/>
                <a:cs typeface="+mj-cs"/>
              </a:rPr>
              <a:t>Energy!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419600"/>
            <a:ext cx="7239000" cy="1752600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35600" y="-609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/>
              <a:t>Potential Energy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447800"/>
            <a:ext cx="6778625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Energy stored due to position or shape. It has the ability or “potential” to move.</a:t>
            </a:r>
          </a:p>
          <a:p>
            <a:pPr eaLnBrk="1" hangingPunct="1">
              <a:lnSpc>
                <a:spcPct val="90000"/>
              </a:lnSpc>
            </a:pPr>
            <a:endParaRPr lang="en-US" sz="1400"/>
          </a:p>
          <a:p>
            <a:pPr eaLnBrk="1" hangingPunct="1">
              <a:lnSpc>
                <a:spcPct val="90000"/>
              </a:lnSpc>
            </a:pPr>
            <a:r>
              <a:rPr lang="en-US"/>
              <a:t>There are 2 types: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1) </a:t>
            </a:r>
            <a:r>
              <a:rPr lang="en-US" u="sng"/>
              <a:t>Elastic</a:t>
            </a:r>
            <a:r>
              <a:rPr lang="en-US"/>
              <a:t> – energy stored by things that stretch (or compress). 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Examples?  - Rubber bands, sling shots, elastic, 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None/>
            </a:pPr>
            <a:r>
              <a:rPr lang="en-US"/>
              <a:t>muscles, a spring, a ball bouncing, etc…</a:t>
            </a:r>
          </a:p>
          <a:p>
            <a:pPr lvl="1" eaLnBrk="1" hangingPunct="1">
              <a:lnSpc>
                <a:spcPct val="90000"/>
              </a:lnSpc>
            </a:pPr>
            <a:endParaRPr lang="en-US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/>
          <a:srcRect t="16991" r="8496" b="8496"/>
          <a:stretch>
            <a:fillRect/>
          </a:stretch>
        </p:blipFill>
        <p:spPr bwMode="auto">
          <a:xfrm>
            <a:off x="6804025" y="4953000"/>
            <a:ext cx="2339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https://encrypted-tbn1.gstatic.com/images?q=tbn:ANd9GcT14Yvwt2MZ_X8kP3_eyoZeY7HJ01ab_NV0_sqW4jY14AePxn-Qkw"/>
          <p:cNvPicPr>
            <a:picLocks noChangeAspect="1" noChangeArrowheads="1"/>
          </p:cNvPicPr>
          <p:nvPr/>
        </p:nvPicPr>
        <p:blipFill>
          <a:blip r:embed="rId4"/>
          <a:srcRect t="19394" r="37794" b="14545"/>
          <a:stretch>
            <a:fillRect/>
          </a:stretch>
        </p:blipFill>
        <p:spPr bwMode="auto">
          <a:xfrm>
            <a:off x="6842125" y="1981200"/>
            <a:ext cx="2301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http://1.bp.blogspot.com/-1AA6YMRGwA8/TabDZxfSYeI/AAAAAAAAAAM/xcmBNaPzl6E/s1600/05p910q08.gif"/>
          <p:cNvPicPr>
            <a:picLocks noChangeAspect="1" noChangeArrowheads="1"/>
          </p:cNvPicPr>
          <p:nvPr/>
        </p:nvPicPr>
        <p:blipFill>
          <a:blip r:embed="rId5"/>
          <a:srcRect b="4898"/>
          <a:stretch>
            <a:fillRect/>
          </a:stretch>
        </p:blipFill>
        <p:spPr bwMode="auto">
          <a:xfrm>
            <a:off x="6096000" y="0"/>
            <a:ext cx="3048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http://thehungergamesmovies.net/wp-content/uploads/2012/03/12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62500"/>
            <a:ext cx="2857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Elastic Potential Energy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447800"/>
            <a:ext cx="8531225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Much of the “pop” of a golf ball off of a drive is the amount of compression within the impact.  The golf ball wants to return to its normal shape…</a:t>
            </a:r>
          </a:p>
          <a:p>
            <a:pPr eaLnBrk="1" hangingPunct="1">
              <a:lnSpc>
                <a:spcPct val="90000"/>
              </a:lnSpc>
            </a:pPr>
            <a:endParaRPr lang="en-US" sz="1400" smtClean="0"/>
          </a:p>
        </p:txBody>
      </p:sp>
      <p:pic>
        <p:nvPicPr>
          <p:cNvPr id="33796" name="Picture 7" descr="KE - Golf Ball Impac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743200"/>
            <a:ext cx="739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/>
              <a:t>Potential Energy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447800"/>
            <a:ext cx="8531225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Remember energy stored due to position. It has the ability or “potential” to move.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There are 2 types: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2) </a:t>
            </a:r>
            <a:r>
              <a:rPr lang="en-US" u="sng"/>
              <a:t>Gravitational Potential Energy-</a:t>
            </a:r>
            <a:r>
              <a:rPr lang="en-US"/>
              <a:t> energy stored by objects that are lifted off the ground.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Grav Potent Energy = mass * gravity * height</a:t>
            </a:r>
          </a:p>
          <a:p>
            <a:pPr lvl="2" eaLnBrk="1" hangingPunct="1">
              <a:lnSpc>
                <a:spcPct val="90000"/>
              </a:lnSpc>
            </a:pPr>
            <a:endParaRPr lang="en-US"/>
          </a:p>
          <a:p>
            <a:pPr lvl="4" eaLnBrk="1" hangingPunct="1">
              <a:lnSpc>
                <a:spcPct val="90000"/>
              </a:lnSpc>
              <a:buFont typeface="Wingdings" charset="2"/>
              <a:buNone/>
            </a:pPr>
            <a:r>
              <a:rPr lang="en-US" b="1"/>
              <a:t>	A 65kg rock climber ascends a cliff.  What is the climber’s GPE at a point 35m above the base of the cliff?</a:t>
            </a:r>
          </a:p>
          <a:p>
            <a:pPr lvl="4" eaLnBrk="1" hangingPunct="1">
              <a:lnSpc>
                <a:spcPct val="90000"/>
              </a:lnSpc>
            </a:pPr>
            <a:endParaRPr lang="en-US"/>
          </a:p>
          <a:p>
            <a:pPr lvl="4" eaLnBrk="1" hangingPunct="1">
              <a:lnSpc>
                <a:spcPct val="90000"/>
              </a:lnSpc>
              <a:buFont typeface="Wingdings" charset="2"/>
              <a:buNone/>
            </a:pPr>
            <a:r>
              <a:rPr lang="en-US"/>
              <a:t>		GPE = m * g * h</a:t>
            </a:r>
          </a:p>
          <a:p>
            <a:pPr lvl="4" eaLnBrk="1" hangingPunct="1">
              <a:lnSpc>
                <a:spcPct val="90000"/>
              </a:lnSpc>
              <a:buFont typeface="Wingdings" charset="2"/>
              <a:buNone/>
            </a:pPr>
            <a:r>
              <a:rPr lang="en-US"/>
              <a:t>		GPE = 65kg * 9.8m/s</a:t>
            </a:r>
            <a:r>
              <a:rPr lang="en-US" baseline="30000"/>
              <a:t>2</a:t>
            </a:r>
            <a:r>
              <a:rPr lang="en-US"/>
              <a:t> * 35m</a:t>
            </a:r>
          </a:p>
          <a:p>
            <a:pPr lvl="4" eaLnBrk="1" hangingPunct="1">
              <a:lnSpc>
                <a:spcPct val="90000"/>
              </a:lnSpc>
              <a:buFont typeface="Wingdings" charset="2"/>
              <a:buNone/>
            </a:pPr>
            <a:r>
              <a:rPr lang="en-US"/>
              <a:t>		GPE = 22295 joules</a:t>
            </a:r>
          </a:p>
          <a:p>
            <a:pPr lvl="1" eaLnBrk="1" hangingPunct="1">
              <a:lnSpc>
                <a:spcPct val="90000"/>
              </a:lnSpc>
            </a:pPr>
            <a:endParaRPr lang="en-US"/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3"/>
            <a:ext cx="20574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 descr="http://nutritiontranslator.files.wordpress.com/2012/01/rock-climbing-rappelling.jpg"/>
          <p:cNvPicPr>
            <a:picLocks noChangeAspect="1" noChangeArrowheads="1"/>
          </p:cNvPicPr>
          <p:nvPr/>
        </p:nvPicPr>
        <p:blipFill>
          <a:blip r:embed="rId4"/>
          <a:srcRect l="2824" r="2824"/>
          <a:stretch>
            <a:fillRect/>
          </a:stretch>
        </p:blipFill>
        <p:spPr bwMode="auto">
          <a:xfrm>
            <a:off x="7624763" y="4724400"/>
            <a:ext cx="15192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Kinetic Energy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5257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u="sng"/>
              <a:t>Kinetic</a:t>
            </a:r>
            <a:r>
              <a:rPr lang="en-US"/>
              <a:t> – energy of motion. Amount of energy depends on objects </a:t>
            </a:r>
            <a:r>
              <a:rPr lang="en-US" b="1"/>
              <a:t>mass</a:t>
            </a:r>
            <a:r>
              <a:rPr lang="en-US"/>
              <a:t> and </a:t>
            </a:r>
            <a:r>
              <a:rPr lang="en-US" b="1"/>
              <a:t>velocity</a:t>
            </a:r>
            <a:r>
              <a:rPr lang="en-US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u="sng"/>
              <a:t>Formula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200"/>
              <a:t>KE = ½ m * v</a:t>
            </a:r>
            <a:r>
              <a:rPr lang="en-US" sz="3200" baseline="30000"/>
              <a:t>2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200"/>
              <a:t>Units = Joules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en-US"/>
          </a:p>
        </p:txBody>
      </p:sp>
      <p:pic>
        <p:nvPicPr>
          <p:cNvPr id="37892" name="Picture 2" descr="http://www.brainstorming.com/uploadSessionImage/thumbnails/s_2601971299710295Cheeta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2862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http://flrec.ifas.ufl.edu/geomatics/wp-content/uploads/2012/04/bowling-460x2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52900"/>
            <a:ext cx="43815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http://us.123rf.com/400wm/400/400/jgroup/jgroup1005/jgroup100501764/7052859-stubby-little-cannon-firing-on-a-white-backgroun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0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/>
              <a:t>Kinetic Energy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447800"/>
            <a:ext cx="8153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Remember kinetic energy is the energy of motion.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u="sng"/>
              <a:t>Formula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200"/>
              <a:t>KE = ½ m * v</a:t>
            </a:r>
            <a:r>
              <a:rPr lang="en-US" sz="3200" baseline="30000"/>
              <a:t>2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200"/>
              <a:t>Units = Joules </a:t>
            </a:r>
            <a:r>
              <a:rPr lang="en-US" sz="3200" i="1"/>
              <a:t>(remember 1J = 1N * 1m/s)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None/>
            </a:pPr>
            <a:endParaRPr lang="en-US"/>
          </a:p>
          <a:p>
            <a:pPr lvl="1" eaLnBrk="1" hangingPunct="1">
              <a:lnSpc>
                <a:spcPct val="90000"/>
              </a:lnSpc>
            </a:pPr>
            <a:r>
              <a:rPr lang="en-US" sz="3200" b="1"/>
              <a:t>Practice: </a:t>
            </a:r>
            <a:r>
              <a:rPr lang="en-US" sz="3200"/>
              <a:t>What is the Kinetic Energy of a 44kg cheetah running at 31m/s?</a:t>
            </a:r>
          </a:p>
          <a:p>
            <a:pPr lvl="2" eaLnBrk="1" hangingPunct="1">
              <a:lnSpc>
                <a:spcPct val="90000"/>
              </a:lnSpc>
            </a:pPr>
            <a:endParaRPr lang="en-US" sz="2500"/>
          </a:p>
          <a:p>
            <a:pPr lvl="2" eaLnBrk="1" hangingPunct="1">
              <a:lnSpc>
                <a:spcPct val="90000"/>
              </a:lnSpc>
            </a:pPr>
            <a:r>
              <a:rPr lang="en-US" sz="2500"/>
              <a:t>KE = ½ m * v</a:t>
            </a:r>
            <a:r>
              <a:rPr lang="en-US" sz="2500" baseline="30000"/>
              <a:t>2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500"/>
              <a:t>KE = ½ (44 kg) * (31m/s)</a:t>
            </a:r>
            <a:r>
              <a:rPr lang="en-US" sz="2500" baseline="30000"/>
              <a:t>2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500"/>
              <a:t>KE = ½ (44 kg) * 916m</a:t>
            </a:r>
            <a:r>
              <a:rPr lang="en-US" sz="2500" baseline="30000"/>
              <a:t>2</a:t>
            </a:r>
            <a:r>
              <a:rPr lang="en-US" sz="2500"/>
              <a:t>/s</a:t>
            </a:r>
            <a:r>
              <a:rPr lang="en-US" sz="2500" baseline="30000"/>
              <a:t>2</a:t>
            </a:r>
            <a:endParaRPr lang="en-US" sz="2500"/>
          </a:p>
          <a:p>
            <a:pPr lvl="2" eaLnBrk="1" hangingPunct="1">
              <a:lnSpc>
                <a:spcPct val="90000"/>
              </a:lnSpc>
            </a:pPr>
            <a:r>
              <a:rPr lang="en-US" sz="2500"/>
              <a:t>KE = 21,142 joules</a:t>
            </a:r>
            <a:endParaRPr lang="en-US" sz="2500" baseline="30000"/>
          </a:p>
          <a:p>
            <a:pPr lvl="1" eaLnBrk="1" hangingPunct="1">
              <a:lnSpc>
                <a:spcPct val="90000"/>
              </a:lnSpc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/>
              <a:t>Law of Conservation of Energy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686800" cy="4495800"/>
          </a:xfrm>
        </p:spPr>
        <p:txBody>
          <a:bodyPr/>
          <a:lstStyle/>
          <a:p>
            <a:pPr eaLnBrk="1" hangingPunct="1"/>
            <a:r>
              <a:rPr lang="en-US" sz="3200"/>
              <a:t>Energy can never be created and never destroyed. Energy can only change from one form to another. </a:t>
            </a:r>
          </a:p>
        </p:txBody>
      </p:sp>
      <p:sp>
        <p:nvSpPr>
          <p:cNvPr id="41988" name="Rectangle 3"/>
          <p:cNvSpPr txBox="1">
            <a:spLocks noChangeArrowheads="1"/>
          </p:cNvSpPr>
          <p:nvPr/>
        </p:nvSpPr>
        <p:spPr bwMode="auto">
          <a:xfrm>
            <a:off x="533400" y="3124200"/>
            <a:ext cx="845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39763" lvl="1" indent="-273050" ea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 charset="2"/>
              <a:buChar char=""/>
            </a:pPr>
            <a:r>
              <a:rPr lang="en-US" sz="2800" u="sng">
                <a:latin typeface="Tw Cen MT" charset="0"/>
              </a:rPr>
              <a:t>Net Energy</a:t>
            </a:r>
            <a:r>
              <a:rPr lang="en-US" sz="2800">
                <a:latin typeface="Tw Cen MT" charset="0"/>
              </a:rPr>
              <a:t> is the total amount of energy in a system. </a:t>
            </a:r>
          </a:p>
          <a:p>
            <a:pPr marL="639763" lvl="1" indent="-273050" ea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 charset="2"/>
              <a:buChar char=""/>
            </a:pPr>
            <a:r>
              <a:rPr lang="en-US" sz="2800">
                <a:latin typeface="Tw Cen MT" charset="0"/>
              </a:rPr>
              <a:t>The total or net amount of energy </a:t>
            </a:r>
            <a:r>
              <a:rPr lang="en-US" sz="2800" b="1">
                <a:latin typeface="Tw Cen MT" charset="0"/>
              </a:rPr>
              <a:t>must</a:t>
            </a:r>
            <a:r>
              <a:rPr lang="en-US" sz="2800">
                <a:latin typeface="Tw Cen MT" charset="0"/>
              </a:rPr>
              <a:t> stay the same when energy changes forms.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/>
              <a:t>Law of Conservation of Energy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2475" y="2743200"/>
            <a:ext cx="33115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00200"/>
            <a:ext cx="6019800" cy="41148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400" b="1" u="sng"/>
              <a:t>Before the drop</a:t>
            </a:r>
          </a:p>
          <a:p>
            <a:pPr eaLnBrk="1" hangingPunct="1"/>
            <a:r>
              <a:rPr lang="en-US" sz="2400"/>
              <a:t>If the 4kg soccer ball is held at a height of 5m, how much GPE does it have?</a:t>
            </a:r>
          </a:p>
          <a:p>
            <a:pPr lvl="1" eaLnBrk="1" hangingPunct="1"/>
            <a:r>
              <a:rPr lang="en-US" sz="2400"/>
              <a:t>GPE = M * G * H = </a:t>
            </a:r>
            <a:r>
              <a:rPr lang="en-US" sz="2400">
                <a:solidFill>
                  <a:srgbClr val="FF0000"/>
                </a:solidFill>
              </a:rPr>
              <a:t>196 joules of GPE</a:t>
            </a:r>
          </a:p>
          <a:p>
            <a:pPr lvl="1" eaLnBrk="1" hangingPunct="1">
              <a:buFont typeface="Wingdings 2" charset="2"/>
              <a:buNone/>
            </a:pPr>
            <a:endParaRPr lang="en-US" sz="2400">
              <a:solidFill>
                <a:srgbClr val="FF0000"/>
              </a:solidFill>
            </a:endParaRPr>
          </a:p>
          <a:p>
            <a:pPr lvl="1" eaLnBrk="1" hangingPunct="1">
              <a:buFont typeface="Wingdings 2" charset="2"/>
              <a:buNone/>
            </a:pPr>
            <a:endParaRPr lang="en-US" sz="2400">
              <a:solidFill>
                <a:srgbClr val="FF0000"/>
              </a:solidFill>
            </a:endParaRPr>
          </a:p>
          <a:p>
            <a:pPr eaLnBrk="1" hangingPunct="1"/>
            <a:r>
              <a:rPr lang="en-US" sz="2400"/>
              <a:t>If the 4kg soccer ball is held at a height of 5m, how much KE does it have?</a:t>
            </a:r>
          </a:p>
          <a:p>
            <a:pPr lvl="1" eaLnBrk="1" hangingPunct="1"/>
            <a:r>
              <a:rPr lang="en-US" sz="2400"/>
              <a:t>KE = ½ mv</a:t>
            </a:r>
            <a:r>
              <a:rPr lang="en-US" sz="2400" baseline="30000"/>
              <a:t>2</a:t>
            </a:r>
            <a:r>
              <a:rPr lang="en-US" sz="2400"/>
              <a:t> = </a:t>
            </a:r>
            <a:r>
              <a:rPr lang="en-US" sz="2400">
                <a:solidFill>
                  <a:srgbClr val="FF0000"/>
                </a:solidFill>
              </a:rPr>
              <a:t>0 joules of KE (not moving)</a:t>
            </a:r>
          </a:p>
          <a:p>
            <a:pPr eaLnBrk="1" hangingPunct="1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/>
              <a:t>Law of Conservation of Energy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4925" y="3429000"/>
            <a:ext cx="27590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00200"/>
            <a:ext cx="6934200" cy="41148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400" b="1" u="sng" dirty="0"/>
              <a:t>After the drop…</a:t>
            </a:r>
            <a:endParaRPr lang="en-US" sz="2400" b="1" u="sng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400" dirty="0"/>
              <a:t>If the 4kg soccer ball is dropped, how much GPE does it have when it strikes the ground at 0m?</a:t>
            </a:r>
          </a:p>
          <a:p>
            <a:pPr lvl="1" eaLnBrk="1" hangingPunct="1"/>
            <a:r>
              <a:rPr lang="en-US" sz="2400" dirty="0"/>
              <a:t>GPE = M * G * H = </a:t>
            </a:r>
            <a:r>
              <a:rPr lang="en-US" sz="2400" dirty="0">
                <a:solidFill>
                  <a:srgbClr val="FF0000"/>
                </a:solidFill>
              </a:rPr>
              <a:t>0 joules of GPE (height is 0m)</a:t>
            </a:r>
          </a:p>
          <a:p>
            <a:pPr lvl="1" eaLnBrk="1" hangingPunct="1"/>
            <a:endParaRPr lang="en-US" sz="20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400" dirty="0"/>
              <a:t>If the 4kg soccer ball is dropped, </a:t>
            </a:r>
            <a:r>
              <a:rPr lang="en-US" sz="2400" dirty="0"/>
              <a:t>w</a:t>
            </a:r>
            <a:r>
              <a:rPr lang="en-US" sz="2400" dirty="0" smtClean="0"/>
              <a:t>hat is the velocity when the ball strikes the ground at 0 m? </a:t>
            </a:r>
          </a:p>
          <a:p>
            <a:pPr lvl="1" eaLnBrk="1" hangingPunct="1"/>
            <a:r>
              <a:rPr lang="en-US" sz="2100" dirty="0" smtClean="0"/>
              <a:t>KE </a:t>
            </a:r>
            <a:r>
              <a:rPr lang="en-US" sz="2100" dirty="0"/>
              <a:t>= ½ mv</a:t>
            </a:r>
            <a:r>
              <a:rPr lang="en-US" sz="2100" baseline="30000" dirty="0"/>
              <a:t>2</a:t>
            </a:r>
            <a:r>
              <a:rPr lang="en-US" sz="2100" dirty="0"/>
              <a:t> = </a:t>
            </a:r>
            <a:r>
              <a:rPr lang="en-US" sz="2100" dirty="0">
                <a:solidFill>
                  <a:srgbClr val="FF0000"/>
                </a:solidFill>
              </a:rPr>
              <a:t>196 joules of KE </a:t>
            </a:r>
          </a:p>
          <a:p>
            <a:pPr lvl="2" eaLnBrk="1" hangingPunct="1"/>
            <a:r>
              <a:rPr lang="en-US" sz="2100" dirty="0">
                <a:solidFill>
                  <a:srgbClr val="FF0000"/>
                </a:solidFill>
              </a:rPr>
              <a:t>M = 4kg</a:t>
            </a:r>
          </a:p>
          <a:p>
            <a:pPr lvl="2" eaLnBrk="1" hangingPunct="1"/>
            <a:r>
              <a:rPr lang="en-US" sz="2100" dirty="0">
                <a:solidFill>
                  <a:srgbClr val="FF0000"/>
                </a:solidFill>
              </a:rPr>
              <a:t>V = 9.899 m/s at impact</a:t>
            </a:r>
            <a:endParaRPr lang="en-US" sz="2100" dirty="0"/>
          </a:p>
          <a:p>
            <a:pPr eaLnBrk="1" hangingPunct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/>
              <a:t>Law of Conservation of Energy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4925" y="3429000"/>
            <a:ext cx="27590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00200"/>
            <a:ext cx="6934200" cy="41148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400" b="1" u="sng"/>
              <a:t>Recap:</a:t>
            </a:r>
            <a:endParaRPr lang="en-US" sz="2400" b="1" u="sng">
              <a:solidFill>
                <a:srgbClr val="FF0000"/>
              </a:solidFill>
            </a:endParaRPr>
          </a:p>
          <a:p>
            <a:pPr eaLnBrk="1" hangingPunct="1"/>
            <a:r>
              <a:rPr lang="en-US" sz="2400"/>
              <a:t>So for an object that is going to simply “fall”</a:t>
            </a:r>
          </a:p>
          <a:p>
            <a:pPr lvl="1" eaLnBrk="1" hangingPunct="1"/>
            <a:r>
              <a:rPr lang="en-US" sz="2100"/>
              <a:t>GPE at the Drop Point  = KE at the Impact Point</a:t>
            </a:r>
          </a:p>
          <a:p>
            <a:pPr lvl="1" eaLnBrk="1" hangingPunct="1"/>
            <a:r>
              <a:rPr lang="en-US" sz="2100"/>
              <a:t>Because all of the GPE is converted to KE throughout the fall</a:t>
            </a:r>
          </a:p>
          <a:p>
            <a:pPr lvl="1" eaLnBrk="1" hangingPunct="1"/>
            <a:endParaRPr lang="en-US" sz="2100"/>
          </a:p>
          <a:p>
            <a:pPr eaLnBrk="1" hangingPunct="1"/>
            <a:r>
              <a:rPr lang="en-US" sz="2400"/>
              <a:t>This only works for “falling” objects though….</a:t>
            </a:r>
          </a:p>
          <a:p>
            <a:pPr eaLnBrk="1" hangingPunct="1"/>
            <a:r>
              <a:rPr lang="en-US" sz="2400"/>
              <a:t>A roller coaster is not falling, per se…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990600"/>
          </a:xfrm>
        </p:spPr>
        <p:txBody>
          <a:bodyPr/>
          <a:lstStyle/>
          <a:p>
            <a:pPr eaLnBrk="1" hangingPunct="1"/>
            <a:r>
              <a:rPr lang="en-US"/>
              <a:t>But a Roller Coaster is not just a fall…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8915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/>
              <a:t>As we start at the top of the 1</a:t>
            </a:r>
            <a:r>
              <a:rPr lang="en-US" baseline="30000"/>
              <a:t>st</a:t>
            </a:r>
            <a:r>
              <a:rPr lang="en-US"/>
              <a:t> hill…</a:t>
            </a:r>
            <a:endParaRPr lang="en-US" i="1"/>
          </a:p>
        </p:txBody>
      </p:sp>
      <p:pic>
        <p:nvPicPr>
          <p:cNvPr id="50180" name="Picture 6" descr="http://revisionworld.co.uk/sites/default/files/imce/transferring%20energy.jpg"/>
          <p:cNvPicPr>
            <a:picLocks noChangeAspect="1" noChangeArrowheads="1"/>
          </p:cNvPicPr>
          <p:nvPr/>
        </p:nvPicPr>
        <p:blipFill>
          <a:blip r:embed="rId3"/>
          <a:srcRect l="3200" r="6400" b="6316"/>
          <a:stretch>
            <a:fillRect/>
          </a:stretch>
        </p:blipFill>
        <p:spPr bwMode="auto">
          <a:xfrm>
            <a:off x="1588" y="2057400"/>
            <a:ext cx="91424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/>
              <a:t>Energy!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524000"/>
            <a:ext cx="8077200" cy="4724400"/>
          </a:xfrm>
        </p:spPr>
        <p:txBody>
          <a:bodyPr/>
          <a:lstStyle/>
          <a:p>
            <a:pPr eaLnBrk="1" hangingPunct="1"/>
            <a:r>
              <a:rPr lang="en-US" sz="4000" b="1" u="sng"/>
              <a:t>Energy</a:t>
            </a:r>
            <a:r>
              <a:rPr lang="en-US" sz="4000"/>
              <a:t> is the capacity to do work, and ability to cause motion</a:t>
            </a:r>
          </a:p>
          <a:p>
            <a:pPr eaLnBrk="1" hangingPunct="1"/>
            <a:endParaRPr lang="en-US" sz="4000"/>
          </a:p>
          <a:p>
            <a:pPr eaLnBrk="1" hangingPunct="1"/>
            <a:r>
              <a:rPr lang="en-US" sz="4000"/>
              <a:t>SI Unit = Joules (J) </a:t>
            </a:r>
          </a:p>
          <a:p>
            <a:pPr lvl="1" eaLnBrk="1" hangingPunct="1"/>
            <a:r>
              <a:rPr lang="en-US" sz="2800"/>
              <a:t>1 Joule = 1 N * 1 m</a:t>
            </a:r>
          </a:p>
          <a:p>
            <a:pPr lvl="1" eaLnBrk="1" hangingPunct="1"/>
            <a:r>
              <a:rPr lang="en-US" sz="2800"/>
              <a:t>1 Joule = (1 kg * m/s</a:t>
            </a:r>
            <a:r>
              <a:rPr lang="en-US" sz="2800" baseline="30000"/>
              <a:t>2</a:t>
            </a:r>
            <a:r>
              <a:rPr lang="en-US" sz="2800"/>
              <a:t>) * 1m</a:t>
            </a:r>
          </a:p>
          <a:p>
            <a:pPr lvl="1" eaLnBrk="1" hangingPunct="1"/>
            <a:r>
              <a:rPr lang="en-US" sz="2800"/>
              <a:t>1 Joule = 1 kg * m</a:t>
            </a:r>
            <a:r>
              <a:rPr lang="en-US" sz="2800" baseline="30000"/>
              <a:t>2</a:t>
            </a:r>
            <a:r>
              <a:rPr lang="en-US" sz="2800"/>
              <a:t>/s</a:t>
            </a:r>
            <a:r>
              <a:rPr lang="en-US" sz="2800" baseline="30000"/>
              <a:t>2</a:t>
            </a:r>
            <a:endParaRPr lang="en-US" sz="2800"/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7350" y="3810000"/>
            <a:ext cx="36766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http://revisionworld.co.uk/sites/default/files/imce/transferring%20energy.jpg"/>
          <p:cNvPicPr>
            <a:picLocks noChangeAspect="1" noChangeArrowheads="1"/>
          </p:cNvPicPr>
          <p:nvPr/>
        </p:nvPicPr>
        <p:blipFill>
          <a:blip r:embed="rId3"/>
          <a:srcRect l="3200" r="6400" b="6316"/>
          <a:stretch>
            <a:fillRect/>
          </a:stretch>
        </p:blipFill>
        <p:spPr bwMode="auto">
          <a:xfrm>
            <a:off x="3276600" y="3505200"/>
            <a:ext cx="58674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990600"/>
          </a:xfrm>
        </p:spPr>
        <p:txBody>
          <a:bodyPr/>
          <a:lstStyle/>
          <a:p>
            <a:pPr eaLnBrk="1" hangingPunct="1"/>
            <a:r>
              <a:rPr lang="en-US"/>
              <a:t>Energy Changes on the Roller Coaster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8915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>
                <a:solidFill>
                  <a:srgbClr val="FF0000"/>
                </a:solidFill>
              </a:rPr>
              <a:t>We saw on previous slide that the GPE the car has at the top of the 1</a:t>
            </a:r>
            <a:r>
              <a:rPr lang="en-US" baseline="30000">
                <a:solidFill>
                  <a:srgbClr val="FF0000"/>
                </a:solidFill>
              </a:rPr>
              <a:t>st</a:t>
            </a:r>
            <a:r>
              <a:rPr lang="en-US">
                <a:solidFill>
                  <a:srgbClr val="FF0000"/>
                </a:solidFill>
              </a:rPr>
              <a:t> hill will turn into KE as the car travels down the hill.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>
                <a:solidFill>
                  <a:srgbClr val="FF0000"/>
                </a:solidFill>
              </a:rPr>
              <a:t>And that the KE the car has at the bottom of the 1</a:t>
            </a:r>
            <a:r>
              <a:rPr lang="en-US" baseline="30000">
                <a:solidFill>
                  <a:srgbClr val="FF0000"/>
                </a:solidFill>
              </a:rPr>
              <a:t>st</a:t>
            </a:r>
            <a:r>
              <a:rPr lang="en-US">
                <a:solidFill>
                  <a:srgbClr val="FF0000"/>
                </a:solidFill>
              </a:rPr>
              <a:t> hill will turn into GPE as the car travels up the next hill.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b="1"/>
              <a:t>But is this a </a:t>
            </a:r>
            <a:r>
              <a:rPr lang="en-US" b="1" u="sng"/>
              <a:t>perfect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b="1"/>
              <a:t>transformation of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b="1"/>
              <a:t>energy from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b="1"/>
              <a:t>GPE to KE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b="1"/>
              <a:t>and back?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/>
              <a:t>Nope. Energy is lost as heat and sound.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286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/>
              <a:t>Energy Conversions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71600"/>
            <a:ext cx="8839200" cy="51816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>
                <a:solidFill>
                  <a:srgbClr val="FF0000"/>
                </a:solidFill>
              </a:rPr>
              <a:t>Explain what energy we are starting with and what energy we are ending with for the following products:</a:t>
            </a:r>
          </a:p>
          <a:p>
            <a:pPr eaLnBrk="1" hangingPunct="1"/>
            <a:r>
              <a:rPr lang="en-US"/>
              <a:t> A Lightbulb </a:t>
            </a:r>
          </a:p>
          <a:p>
            <a:pPr eaLnBrk="1" hangingPunct="1">
              <a:buFont typeface="Wingdings" charset="2"/>
              <a:buNone/>
            </a:pPr>
            <a:endParaRPr lang="en-US" sz="1800"/>
          </a:p>
          <a:p>
            <a:pPr eaLnBrk="1" hangingPunct="1">
              <a:buFont typeface="Wingdings" charset="2"/>
              <a:buNone/>
            </a:pPr>
            <a:r>
              <a:rPr lang="en-US" sz="1800"/>
              <a:t>Start with __Electricity_   </a:t>
            </a:r>
            <a:r>
              <a:rPr lang="en-US" sz="1800">
                <a:sym typeface="Wingdings" charset="2"/>
              </a:rPr>
              <a:t></a:t>
            </a:r>
            <a:r>
              <a:rPr lang="en-US" sz="1800"/>
              <a:t>	End with ___Light__  Waste __Heat___</a:t>
            </a:r>
            <a:endParaRPr lang="en-US" sz="1800" i="1"/>
          </a:p>
          <a:p>
            <a:pPr eaLnBrk="1" hangingPunct="1">
              <a:buFont typeface="Wingdings" charset="2"/>
              <a:buNone/>
            </a:pPr>
            <a:endParaRPr lang="en-US"/>
          </a:p>
          <a:p>
            <a:pPr eaLnBrk="1" hangingPunct="1">
              <a:buFont typeface="Wingdings" charset="2"/>
              <a:buNone/>
            </a:pPr>
            <a:r>
              <a:rPr lang="en-US"/>
              <a:t>Can you determine the other 4 energy conversions? Remember: Law of Conservation of Energy…</a:t>
            </a:r>
          </a:p>
          <a:p>
            <a:pPr eaLnBrk="1" hangingPunct="1"/>
            <a:r>
              <a:rPr lang="en-US" sz="2000"/>
              <a:t>A fan	Start with __________	End with _________ Waste ________</a:t>
            </a:r>
          </a:p>
          <a:p>
            <a:pPr eaLnBrk="1" hangingPunct="1"/>
            <a:r>
              <a:rPr lang="en-US" sz="2000"/>
              <a:t>A battery	Start with __________	End with _________ Waste ________</a:t>
            </a:r>
          </a:p>
          <a:p>
            <a:pPr eaLnBrk="1" hangingPunct="1"/>
            <a:r>
              <a:rPr lang="en-US" sz="2000"/>
              <a:t>A fire	Start with __________	End with _________ Waste ________</a:t>
            </a:r>
          </a:p>
          <a:p>
            <a:pPr eaLnBrk="1" hangingPunct="1"/>
            <a:r>
              <a:rPr lang="en-US" sz="2000"/>
              <a:t>A glowstick   Start with __________	End with _________ Waste ________</a:t>
            </a:r>
          </a:p>
          <a:p>
            <a:pPr eaLnBrk="1" hangingPunct="1">
              <a:buFont typeface="Wingdings" charset="2"/>
              <a:buAutoNum type="arabicParenR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/>
              <a:t>Energy Conversion Example: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/>
              <a:t>As a swing moves back and forth, the energy is converting from one form to another…..</a:t>
            </a:r>
          </a:p>
          <a:p>
            <a:pPr eaLnBrk="1" hangingPunct="1"/>
            <a:r>
              <a:rPr lang="en-US"/>
              <a:t>Why will the swing eventually stop?</a:t>
            </a:r>
          </a:p>
          <a:p>
            <a:pPr eaLnBrk="1" hangingPunct="1"/>
            <a:r>
              <a:rPr lang="en-US"/>
              <a:t>In what form will that energy be transferred into?</a:t>
            </a:r>
          </a:p>
        </p:txBody>
      </p:sp>
      <p:pic>
        <p:nvPicPr>
          <p:cNvPr id="56324" name="Picture 5" descr="https://encrypted-tbn3.gstatic.com/images?q=tbn:ANd9GcRpbV5_IWXmoHmWN1E-G0mXCwpSJFNDyke8Amoft4AXLr7-uEjG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605213"/>
            <a:ext cx="3543300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Explain this conversion of energy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531225" cy="4495800"/>
          </a:xfrm>
        </p:spPr>
        <p:txBody>
          <a:bodyPr/>
          <a:lstStyle/>
          <a:p>
            <a:pPr eaLnBrk="1" hangingPunct="1"/>
            <a:r>
              <a:rPr lang="en-US" smtClean="0"/>
              <a:t>Using the words gravitational potential energy, elastic potential energy, kinetic energy, and gravity…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z="2000" smtClean="0"/>
              <a:t>You should also </a:t>
            </a:r>
          </a:p>
          <a:p>
            <a:pPr eaLnBrk="1" hangingPunct="1">
              <a:buFont typeface="Wingdings" charset="2"/>
              <a:buNone/>
            </a:pPr>
            <a:r>
              <a:rPr lang="en-US" sz="2000" smtClean="0"/>
              <a:t>be able to discuss </a:t>
            </a:r>
          </a:p>
          <a:p>
            <a:pPr eaLnBrk="1" hangingPunct="1">
              <a:buFont typeface="Wingdings" charset="2"/>
              <a:buNone/>
            </a:pPr>
            <a:r>
              <a:rPr lang="en-US" sz="2000" smtClean="0"/>
              <a:t>Newton’s 3 Laws…</a:t>
            </a:r>
          </a:p>
        </p:txBody>
      </p:sp>
      <p:pic>
        <p:nvPicPr>
          <p:cNvPr id="58372" name="Picture 4" descr="Trampolin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5588" y="2743200"/>
            <a:ext cx="63484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Explain this conversion of energy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531225" cy="4495800"/>
          </a:xfrm>
        </p:spPr>
        <p:txBody>
          <a:bodyPr/>
          <a:lstStyle/>
          <a:p>
            <a:pPr eaLnBrk="1" hangingPunct="1"/>
            <a:r>
              <a:rPr lang="en-US" smtClean="0"/>
              <a:t>Using the words gravitational potential energy, elastic potential energy, kinetic energy, and gravity…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z="2000" smtClean="0"/>
              <a:t>You should also </a:t>
            </a:r>
          </a:p>
          <a:p>
            <a:pPr eaLnBrk="1" hangingPunct="1">
              <a:buFont typeface="Wingdings" charset="2"/>
              <a:buNone/>
            </a:pPr>
            <a:r>
              <a:rPr lang="en-US" sz="2000" smtClean="0"/>
              <a:t>be able to discuss </a:t>
            </a:r>
          </a:p>
          <a:p>
            <a:pPr eaLnBrk="1" hangingPunct="1">
              <a:buFont typeface="Wingdings" charset="2"/>
              <a:buNone/>
            </a:pPr>
            <a:r>
              <a:rPr lang="en-US" sz="2000" smtClean="0"/>
              <a:t>Newton’s 3 Laws…</a:t>
            </a:r>
          </a:p>
        </p:txBody>
      </p:sp>
      <p:pic>
        <p:nvPicPr>
          <p:cNvPr id="60420" name="Picture 4" descr="Potential to Kinetic Energy - Exercise bal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641600"/>
            <a:ext cx="63246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/>
              <a:t>Energy!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524000"/>
            <a:ext cx="8077200" cy="4724400"/>
          </a:xfrm>
        </p:spPr>
        <p:txBody>
          <a:bodyPr/>
          <a:lstStyle/>
          <a:p>
            <a:pPr eaLnBrk="1" hangingPunct="1"/>
            <a:r>
              <a:rPr lang="en-US" sz="3200"/>
              <a:t>There are 7 forms of energy</a:t>
            </a:r>
          </a:p>
          <a:p>
            <a:pPr lvl="1" eaLnBrk="1" hangingPunct="1"/>
            <a:r>
              <a:rPr lang="en-US" sz="3200"/>
              <a:t>But there are 2 broad terms that we use: kinetic and potential.  Each of the 7 types have a form of kinetic and potential.</a:t>
            </a:r>
          </a:p>
          <a:p>
            <a:pPr lvl="2" eaLnBrk="1" hangingPunct="1"/>
            <a:r>
              <a:rPr lang="en-US" sz="3200"/>
              <a:t>Basically:</a:t>
            </a:r>
          </a:p>
          <a:p>
            <a:pPr lvl="3" eaLnBrk="1" hangingPunct="1"/>
            <a:r>
              <a:rPr lang="en-US" sz="3200"/>
              <a:t>Potential = stored energy</a:t>
            </a:r>
          </a:p>
          <a:p>
            <a:pPr lvl="3" eaLnBrk="1" hangingPunct="1"/>
            <a:r>
              <a:rPr lang="en-US" sz="3200"/>
              <a:t>Kinetic = energy of motion</a:t>
            </a:r>
          </a:p>
          <a:p>
            <a:pPr eaLnBrk="1" hangingPunct="1"/>
            <a:r>
              <a:rPr lang="en-US" sz="3200"/>
              <a:t>We will look at the 7, then zoom in on KE and PE a bit more.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7 Types of Energy!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8915400" cy="48768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" charset="2"/>
              <a:buAutoNum type="arabicParenR"/>
            </a:pPr>
            <a:r>
              <a:rPr lang="en-US"/>
              <a:t>Mechanical Energy</a:t>
            </a:r>
          </a:p>
          <a:p>
            <a:pPr marL="514350" indent="-514350" eaLnBrk="1" hangingPunct="1">
              <a:lnSpc>
                <a:spcPct val="90000"/>
              </a:lnSpc>
              <a:buFont typeface="Wingdings" charset="2"/>
              <a:buAutoNum type="arabicParenR"/>
            </a:pPr>
            <a:r>
              <a:rPr lang="en-US"/>
              <a:t>Chemical Energy</a:t>
            </a:r>
          </a:p>
          <a:p>
            <a:pPr marL="514350" indent="-514350" eaLnBrk="1" hangingPunct="1">
              <a:lnSpc>
                <a:spcPct val="90000"/>
              </a:lnSpc>
              <a:buFont typeface="Wingdings" charset="2"/>
              <a:buAutoNum type="arabicParenR"/>
            </a:pPr>
            <a:r>
              <a:rPr lang="en-US"/>
              <a:t>Electrical Energy</a:t>
            </a:r>
          </a:p>
          <a:p>
            <a:pPr marL="514350" indent="-514350" eaLnBrk="1" hangingPunct="1">
              <a:lnSpc>
                <a:spcPct val="90000"/>
              </a:lnSpc>
              <a:buFont typeface="Wingdings" charset="2"/>
              <a:buAutoNum type="arabicParenR"/>
            </a:pPr>
            <a:r>
              <a:rPr lang="en-US"/>
              <a:t>Nuclear Energy</a:t>
            </a:r>
          </a:p>
          <a:p>
            <a:pPr marL="514350" indent="-514350" eaLnBrk="1" hangingPunct="1">
              <a:lnSpc>
                <a:spcPct val="90000"/>
              </a:lnSpc>
              <a:buFont typeface="Wingdings" charset="2"/>
              <a:buAutoNum type="arabicParenR"/>
            </a:pPr>
            <a:r>
              <a:rPr lang="en-US"/>
              <a:t>Thermal Energy</a:t>
            </a:r>
          </a:p>
          <a:p>
            <a:pPr marL="514350" indent="-514350" eaLnBrk="1" hangingPunct="1">
              <a:lnSpc>
                <a:spcPct val="90000"/>
              </a:lnSpc>
              <a:buFont typeface="Wingdings" charset="2"/>
              <a:buAutoNum type="arabicParenR"/>
            </a:pPr>
            <a:r>
              <a:rPr lang="en-US"/>
              <a:t>Radiant Energy</a:t>
            </a:r>
          </a:p>
          <a:p>
            <a:pPr marL="514350" indent="-514350" eaLnBrk="1" hangingPunct="1">
              <a:lnSpc>
                <a:spcPct val="90000"/>
              </a:lnSpc>
              <a:buFont typeface="Wingdings" charset="2"/>
              <a:buAutoNum type="arabicParenR"/>
            </a:pPr>
            <a:r>
              <a:rPr lang="en-US"/>
              <a:t>Sound Energy</a:t>
            </a:r>
          </a:p>
          <a:p>
            <a:pPr marL="514350" indent="-514350" eaLnBrk="1" hangingPunct="1">
              <a:lnSpc>
                <a:spcPct val="90000"/>
              </a:lnSpc>
              <a:buFont typeface="Wingdings" charset="2"/>
              <a:buAutoNum type="arabicParenR"/>
            </a:pPr>
            <a:endParaRPr lang="en-US" u="sng"/>
          </a:p>
          <a:p>
            <a:pPr marL="514350" indent="-51435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u="sng"/>
              <a:t>And remember, each one of these 7 has a form of potential energy and each has a form of kinetic energy</a:t>
            </a:r>
          </a:p>
          <a:p>
            <a:pPr marL="514350" indent="-514350" eaLnBrk="1" hangingPunct="1">
              <a:lnSpc>
                <a:spcPct val="90000"/>
              </a:lnSpc>
              <a:buFont typeface="Wingdings" charset="2"/>
              <a:buAutoNum type="arabicParenR"/>
            </a:pPr>
            <a:endParaRPr lang="en-US"/>
          </a:p>
          <a:p>
            <a:pPr marL="835025" lvl="1" indent="-514350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7 Types of Energy!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8686800" cy="54102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" charset="2"/>
              <a:buAutoNum type="arabicParenR"/>
            </a:pPr>
            <a:r>
              <a:rPr lang="en-US" u="sng"/>
              <a:t>Mechanical Energy</a:t>
            </a:r>
            <a:r>
              <a:rPr lang="en-US"/>
              <a:t> – the energy stored in an object due to its motion or position.  </a:t>
            </a:r>
          </a:p>
          <a:p>
            <a:pPr marL="835025" lvl="1" indent="-514350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/>
              <a:t>	</a:t>
            </a:r>
            <a:r>
              <a:rPr lang="en-US" i="1" u="sng"/>
              <a:t>Mech Kinetic Energy:</a:t>
            </a:r>
            <a:r>
              <a:rPr lang="en-US" i="1"/>
              <a:t> a moving car, a cheetah running</a:t>
            </a:r>
          </a:p>
          <a:p>
            <a:pPr marL="835025" lvl="1" indent="-514350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i="1"/>
              <a:t>	</a:t>
            </a:r>
            <a:r>
              <a:rPr lang="en-US" i="1" u="sng"/>
              <a:t>Mech Potential Energy:</a:t>
            </a:r>
            <a:r>
              <a:rPr lang="en-US" i="1"/>
              <a:t> stored in a spring, compressed ball, or a plane in the air</a:t>
            </a:r>
          </a:p>
          <a:p>
            <a:pPr marL="835025" lvl="1" indent="-514350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/>
              <a:t>	</a:t>
            </a:r>
          </a:p>
          <a:p>
            <a:pPr marL="835025" lvl="1" indent="-514350" eaLnBrk="1" hangingPunct="1"/>
            <a:r>
              <a:rPr lang="en-US" b="1"/>
              <a:t>Examples:</a:t>
            </a:r>
          </a:p>
          <a:p>
            <a:pPr lvl="2" eaLnBrk="1" hangingPunct="1"/>
            <a:r>
              <a:rPr lang="en-US"/>
              <a:t>A running kid, a flying plane, a potted plant sitting on a ledge</a:t>
            </a:r>
          </a:p>
          <a:p>
            <a:pPr marL="514350" indent="-514350" eaLnBrk="1" hangingPunct="1">
              <a:lnSpc>
                <a:spcPct val="90000"/>
              </a:lnSpc>
              <a:buFont typeface="Wingdings" charset="2"/>
              <a:buNone/>
            </a:pPr>
            <a:endParaRPr lang="en-US"/>
          </a:p>
        </p:txBody>
      </p:sp>
      <p:pic>
        <p:nvPicPr>
          <p:cNvPr id="22532" name="Picture 4" descr="http://www.nekkidtees.com/wp-content/uploads/paperairplane_larg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2863" y="5029200"/>
            <a:ext cx="27511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" descr="http://graphics8.nytimes.com/images/2011/11/06/health/06running_well/06running_well-blog480.jpg"/>
          <p:cNvPicPr>
            <a:picLocks noChangeAspect="1" noChangeArrowheads="1"/>
          </p:cNvPicPr>
          <p:nvPr/>
        </p:nvPicPr>
        <p:blipFill>
          <a:blip r:embed="rId4"/>
          <a:srcRect b="16997"/>
          <a:stretch>
            <a:fillRect/>
          </a:stretch>
        </p:blipFill>
        <p:spPr bwMode="auto">
          <a:xfrm>
            <a:off x="0" y="4811713"/>
            <a:ext cx="3352800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http://img.ehowcdn.com/article-new/ehow/images/a06/j5/ms/galvanic-cell-examples-1.1-800x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362575"/>
            <a:ext cx="2209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7 Types of Energy!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00200"/>
            <a:ext cx="9144000" cy="45720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/>
              <a:t>2) </a:t>
            </a:r>
            <a:r>
              <a:rPr lang="en-US" u="sng"/>
              <a:t>Chemical Energy</a:t>
            </a:r>
            <a:r>
              <a:rPr lang="en-US"/>
              <a:t> – Energy stored in the bonds that hold them together. </a:t>
            </a:r>
          </a:p>
          <a:p>
            <a:pPr marL="835025" lvl="1" indent="-514350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i="1"/>
              <a:t>	</a:t>
            </a:r>
            <a:r>
              <a:rPr lang="en-US" i="1" u="sng"/>
              <a:t>Chem Potential Energy:</a:t>
            </a:r>
            <a:r>
              <a:rPr lang="en-US" i="1"/>
              <a:t> stored in a battery or ethanol</a:t>
            </a:r>
          </a:p>
          <a:p>
            <a:pPr eaLnBrk="1" hangingPunct="1">
              <a:buFont typeface="Wingdings" charset="2"/>
              <a:buNone/>
            </a:pPr>
            <a:endParaRPr lang="en-US" i="1"/>
          </a:p>
          <a:p>
            <a:pPr marL="835025" lvl="1" indent="-514350" eaLnBrk="1" hangingPunct="1"/>
            <a:r>
              <a:rPr lang="en-US" sz="2400"/>
              <a:t>This energy changes into another form during chemical reactions. </a:t>
            </a:r>
          </a:p>
          <a:p>
            <a:pPr marL="835025" lvl="1" indent="-514350" eaLnBrk="1" hangingPunct="1"/>
            <a:r>
              <a:rPr lang="en-US" b="1"/>
              <a:t>Examples:</a:t>
            </a:r>
          </a:p>
          <a:p>
            <a:pPr lvl="2" eaLnBrk="1" hangingPunct="1"/>
            <a:r>
              <a:rPr lang="en-US"/>
              <a:t>Food, batteries, humans, gasoline, trees, etc.</a:t>
            </a:r>
          </a:p>
        </p:txBody>
      </p:sp>
      <p:pic>
        <p:nvPicPr>
          <p:cNvPr id="24581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 b="23225"/>
          <a:stretch>
            <a:fillRect/>
          </a:stretch>
        </p:blipFill>
        <p:spPr>
          <a:xfrm>
            <a:off x="6032500" y="4800600"/>
            <a:ext cx="3111500" cy="2057400"/>
          </a:xfrm>
          <a:noFill/>
        </p:spPr>
      </p:pic>
      <p:pic>
        <p:nvPicPr>
          <p:cNvPr id="24582" name="Picture 10" descr="https://encrypted-tbn0.gstatic.com/images?q=tbn:ANd9GcT-a2i4MDuDqyHQ95scVTehuleyoxV2zXGfK2cE3122RjMatvCMc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876800"/>
            <a:ext cx="19081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 descr="https://encrypted-tbn3.gstatic.com/images?q=tbn:ANd9GcS2zwhkB2yYykGr8AaIUKAmc-AgtFnZGrN71KTiAxxYGUtJ-mUg"/>
          <p:cNvPicPr>
            <a:picLocks noChangeAspect="1" noChangeArrowheads="1"/>
          </p:cNvPicPr>
          <p:nvPr/>
        </p:nvPicPr>
        <p:blipFill>
          <a:blip r:embed="rId6"/>
          <a:srcRect l="6982" r="6982" b="5246"/>
          <a:stretch>
            <a:fillRect/>
          </a:stretch>
        </p:blipFill>
        <p:spPr bwMode="auto">
          <a:xfrm>
            <a:off x="0" y="5160963"/>
            <a:ext cx="2312988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https://encrypted-tbn2.gstatic.com/images?q=tbn:ANd9GcR2Jxy2RhAN52JakUWom9dxnyXYvFBh74i9fe0tJxf_B-EzDXc5L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6650" y="1600200"/>
            <a:ext cx="29273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7 Types of Energy!</a:t>
            </a:r>
          </a:p>
        </p:txBody>
      </p:sp>
      <p:pic>
        <p:nvPicPr>
          <p:cNvPr id="26628" name="Picture 8" descr="http://cdn.graphicsfactory.com/clip-art/image_files/image/7/1363047-Nuclear-Power-Plants-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876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534400" cy="44958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dirty="0"/>
              <a:t>3) </a:t>
            </a:r>
            <a:r>
              <a:rPr lang="en-US" u="sng" dirty="0"/>
              <a:t>Electrical Energy</a:t>
            </a:r>
            <a:r>
              <a:rPr lang="en-US" dirty="0"/>
              <a:t> – Energy of electrons </a:t>
            </a:r>
          </a:p>
          <a:p>
            <a:pPr>
              <a:buFont typeface="Wingdings" charset="2"/>
              <a:buNone/>
            </a:pPr>
            <a:r>
              <a:rPr lang="en-US" dirty="0"/>
              <a:t>moving around a circuit.  </a:t>
            </a:r>
          </a:p>
          <a:p>
            <a:pPr marL="835025" lvl="1" indent="-514350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i="1" dirty="0"/>
              <a:t>	</a:t>
            </a:r>
            <a:r>
              <a:rPr lang="en-US" i="1" u="sng" dirty="0"/>
              <a:t>Elec Kinetic Energy:</a:t>
            </a:r>
            <a:r>
              <a:rPr lang="en-US" i="1" dirty="0"/>
              <a:t> movement of electrons</a:t>
            </a:r>
          </a:p>
          <a:p>
            <a:pPr marL="835025" lvl="1" indent="-514350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i="1" dirty="0"/>
              <a:t>	</a:t>
            </a:r>
            <a:r>
              <a:rPr lang="en-US" i="1" u="sng" dirty="0"/>
              <a:t>Elec Potential Energy:</a:t>
            </a:r>
            <a:r>
              <a:rPr lang="en-US" i="1" dirty="0"/>
              <a:t> stored in a capacitor</a:t>
            </a:r>
          </a:p>
          <a:p>
            <a:pPr marL="835025" lvl="1" indent="-514350" eaLnBrk="1" hangingPunct="1">
              <a:lnSpc>
                <a:spcPct val="90000"/>
              </a:lnSpc>
              <a:buFont typeface="Wingdings 2" charset="2"/>
              <a:buNone/>
            </a:pPr>
            <a:endParaRPr lang="en-US" i="1" dirty="0"/>
          </a:p>
          <a:p>
            <a:pPr marL="835025" lvl="1" indent="-514350" eaLnBrk="1" hangingPunct="1">
              <a:lnSpc>
                <a:spcPct val="90000"/>
              </a:lnSpc>
              <a:buFont typeface="Wingdings 2" charset="2"/>
              <a:buNone/>
            </a:pPr>
            <a:endParaRPr lang="en-US" i="1" dirty="0"/>
          </a:p>
          <a:p>
            <a:pPr marL="835025" lvl="1" indent="-514350" eaLnBrk="1" hangingPunct="1">
              <a:lnSpc>
                <a:spcPct val="90000"/>
              </a:lnSpc>
              <a:buFont typeface="Wingdings 2" charset="2"/>
              <a:buNone/>
            </a:pPr>
            <a:endParaRPr lang="en-US" i="1" dirty="0"/>
          </a:p>
          <a:p>
            <a:pPr>
              <a:buFont typeface="Wingdings" charset="2"/>
              <a:buNone/>
            </a:pPr>
            <a:r>
              <a:rPr lang="en-US" dirty="0"/>
              <a:t>4) </a:t>
            </a:r>
            <a:r>
              <a:rPr lang="en-US" u="sng" dirty="0"/>
              <a:t>Nuclear Energy </a:t>
            </a:r>
            <a:r>
              <a:rPr lang="en-US" dirty="0"/>
              <a:t>– Energy associated with the nucleus</a:t>
            </a:r>
          </a:p>
          <a:p>
            <a:pPr marL="835025" lvl="1" indent="-514350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i="1" dirty="0"/>
              <a:t>	</a:t>
            </a:r>
            <a:r>
              <a:rPr lang="en-US" i="1" u="sng" dirty="0" smtClean="0"/>
              <a:t>Nuclear Kinetic </a:t>
            </a:r>
            <a:r>
              <a:rPr lang="en-US" i="1" u="sng" dirty="0"/>
              <a:t>Energy:</a:t>
            </a:r>
            <a:r>
              <a:rPr lang="en-US" i="1" dirty="0"/>
              <a:t> movement of </a:t>
            </a:r>
            <a:r>
              <a:rPr lang="en-US" i="1" dirty="0" smtClean="0"/>
              <a:t>protons and neutrons</a:t>
            </a:r>
            <a:endParaRPr lang="en-US" i="1" dirty="0"/>
          </a:p>
          <a:p>
            <a:pPr marL="835025" lvl="1" indent="-514350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i="1" dirty="0"/>
              <a:t>	</a:t>
            </a:r>
            <a:r>
              <a:rPr lang="en-US" i="1" u="sng" dirty="0" smtClean="0"/>
              <a:t>Nuclear Potential </a:t>
            </a:r>
            <a:r>
              <a:rPr lang="en-US" i="1" u="sng" dirty="0"/>
              <a:t>Energy:</a:t>
            </a:r>
            <a:r>
              <a:rPr lang="en-US" i="1" dirty="0"/>
              <a:t> stored in the forces binding the nucleus together; unstable nuclei </a:t>
            </a:r>
          </a:p>
          <a:p>
            <a:pPr marL="835025" lvl="1" indent="-514350" eaLnBrk="1" hangingPunct="1">
              <a:lnSpc>
                <a:spcPct val="90000"/>
              </a:lnSpc>
              <a:buFont typeface="Wingdings 2" charset="2"/>
              <a:buNone/>
            </a:pPr>
            <a:endParaRPr lang="en-US" i="1" dirty="0"/>
          </a:p>
          <a:p>
            <a:pPr>
              <a:buFont typeface="Wingdings" charset="2"/>
              <a:buNone/>
            </a:pPr>
            <a:r>
              <a:rPr lang="en-US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https://encrypted-tbn3.gstatic.com/images?q=tbn:ANd9GcSFLhmTjB6kI6br4tAO0kR3uvisn2s7T5cl-Z5APXpqzPtuqWaq8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209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7 Types of Energy!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00200"/>
            <a:ext cx="8839200" cy="52578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/>
              <a:t>5) </a:t>
            </a:r>
            <a:r>
              <a:rPr lang="en-US" u="sng"/>
              <a:t>Thermal Energy</a:t>
            </a:r>
            <a:r>
              <a:rPr lang="en-US"/>
              <a:t> – type of energy that comes from heat and vibration of molecules.</a:t>
            </a:r>
          </a:p>
          <a:p>
            <a:pPr eaLnBrk="1" hangingPunct="1">
              <a:buFont typeface="Wingdings" charset="2"/>
              <a:buNone/>
            </a:pPr>
            <a:endParaRPr lang="en-US" u="sng"/>
          </a:p>
          <a:p>
            <a:pPr eaLnBrk="1" hangingPunct="1">
              <a:buFont typeface="Wingdings" charset="2"/>
              <a:buNone/>
            </a:pPr>
            <a:r>
              <a:rPr lang="en-US"/>
              <a:t>6) </a:t>
            </a:r>
            <a:r>
              <a:rPr lang="en-US" u="sng"/>
              <a:t>Light/Radiant Energy</a:t>
            </a:r>
            <a:r>
              <a:rPr lang="en-US"/>
              <a:t> – energy associated with electromagnetic spectrum and light waves.</a:t>
            </a:r>
          </a:p>
          <a:p>
            <a:pPr marL="835025" lvl="1" indent="-514350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i="1"/>
              <a:t>	</a:t>
            </a:r>
            <a:r>
              <a:rPr lang="en-US" i="1" u="sng"/>
              <a:t>Radiant Kinetic Energy:</a:t>
            </a:r>
            <a:r>
              <a:rPr lang="en-US" i="1"/>
              <a:t> movement of photons</a:t>
            </a:r>
          </a:p>
          <a:p>
            <a:pPr marL="835025" lvl="1" indent="-514350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i="1"/>
              <a:t>	</a:t>
            </a:r>
            <a:endParaRPr lang="en-US"/>
          </a:p>
          <a:p>
            <a:pPr eaLnBrk="1" hangingPunct="1">
              <a:buFont typeface="Wingdings" charset="2"/>
              <a:buNone/>
            </a:pPr>
            <a:r>
              <a:rPr lang="en-US"/>
              <a:t>7) </a:t>
            </a:r>
            <a:r>
              <a:rPr lang="en-US" u="sng"/>
              <a:t>Sound Energy</a:t>
            </a:r>
            <a:r>
              <a:rPr lang="en-US"/>
              <a:t> – Energy that is associated with the movement of sound waves.</a:t>
            </a:r>
          </a:p>
          <a:p>
            <a:pPr marL="835025" lvl="1" indent="-514350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i="1"/>
              <a:t>	</a:t>
            </a:r>
            <a:r>
              <a:rPr lang="en-US" i="1" u="sng"/>
              <a:t>Sound Kinetic Energy:</a:t>
            </a:r>
            <a:r>
              <a:rPr lang="en-US" i="1"/>
              <a:t> movement of atoms/molecules</a:t>
            </a:r>
          </a:p>
          <a:p>
            <a:pPr marL="835025" lvl="1" indent="-514350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i="1"/>
              <a:t>	</a:t>
            </a:r>
            <a:endParaRPr lang="en-US"/>
          </a:p>
          <a:p>
            <a:pPr eaLnBrk="1" hangingPunct="1">
              <a:buFont typeface="Wingdings" charset="2"/>
              <a:buNone/>
            </a:pPr>
            <a:endParaRPr lang="en-US"/>
          </a:p>
          <a:p>
            <a:pPr eaLnBrk="1" hangingPunct="1">
              <a:buFont typeface="Wingdings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7 Types of Energy!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8915400" cy="48768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" charset="2"/>
              <a:buAutoNum type="arabicParenR"/>
            </a:pPr>
            <a:r>
              <a:rPr lang="en-US"/>
              <a:t>Mechanical Energy</a:t>
            </a:r>
          </a:p>
          <a:p>
            <a:pPr marL="514350" indent="-514350" eaLnBrk="1" hangingPunct="1">
              <a:lnSpc>
                <a:spcPct val="90000"/>
              </a:lnSpc>
              <a:buFont typeface="Wingdings" charset="2"/>
              <a:buAutoNum type="arabicParenR"/>
            </a:pPr>
            <a:r>
              <a:rPr lang="en-US"/>
              <a:t>Chemical Energy</a:t>
            </a:r>
          </a:p>
          <a:p>
            <a:pPr marL="514350" indent="-514350" eaLnBrk="1" hangingPunct="1">
              <a:lnSpc>
                <a:spcPct val="90000"/>
              </a:lnSpc>
              <a:buFont typeface="Wingdings" charset="2"/>
              <a:buAutoNum type="arabicParenR"/>
            </a:pPr>
            <a:r>
              <a:rPr lang="en-US"/>
              <a:t>Electrical Energy</a:t>
            </a:r>
          </a:p>
          <a:p>
            <a:pPr marL="514350" indent="-514350" eaLnBrk="1" hangingPunct="1">
              <a:lnSpc>
                <a:spcPct val="90000"/>
              </a:lnSpc>
              <a:buFont typeface="Wingdings" charset="2"/>
              <a:buAutoNum type="arabicParenR"/>
            </a:pPr>
            <a:r>
              <a:rPr lang="en-US"/>
              <a:t>Nuclear Energy</a:t>
            </a:r>
          </a:p>
          <a:p>
            <a:pPr marL="514350" indent="-514350" eaLnBrk="1" hangingPunct="1">
              <a:lnSpc>
                <a:spcPct val="90000"/>
              </a:lnSpc>
              <a:buFont typeface="Wingdings" charset="2"/>
              <a:buAutoNum type="arabicParenR"/>
            </a:pPr>
            <a:r>
              <a:rPr lang="en-US"/>
              <a:t>Thermal Energy</a:t>
            </a:r>
          </a:p>
          <a:p>
            <a:pPr marL="514350" indent="-514350" eaLnBrk="1" hangingPunct="1">
              <a:lnSpc>
                <a:spcPct val="90000"/>
              </a:lnSpc>
              <a:buFont typeface="Wingdings" charset="2"/>
              <a:buAutoNum type="arabicParenR"/>
            </a:pPr>
            <a:r>
              <a:rPr lang="en-US"/>
              <a:t>Radiant Energy</a:t>
            </a:r>
          </a:p>
          <a:p>
            <a:pPr marL="514350" indent="-514350" eaLnBrk="1" hangingPunct="1">
              <a:lnSpc>
                <a:spcPct val="90000"/>
              </a:lnSpc>
              <a:buFont typeface="Wingdings" charset="2"/>
              <a:buAutoNum type="arabicParenR"/>
            </a:pPr>
            <a:r>
              <a:rPr lang="en-US"/>
              <a:t>Sound Energy</a:t>
            </a:r>
          </a:p>
          <a:p>
            <a:pPr marL="514350" indent="-514350" eaLnBrk="1" hangingPunct="1">
              <a:lnSpc>
                <a:spcPct val="90000"/>
              </a:lnSpc>
              <a:buFont typeface="Wingdings" charset="2"/>
              <a:buAutoNum type="arabicParenR"/>
            </a:pPr>
            <a:endParaRPr lang="en-US" u="sng"/>
          </a:p>
          <a:p>
            <a:pPr marL="514350" indent="-51435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u="sng"/>
              <a:t>And remember, each one of these 7 has a form of potential energy and each has a form of kinetic energy</a:t>
            </a:r>
          </a:p>
          <a:p>
            <a:pPr marL="514350" indent="-514350" eaLnBrk="1" hangingPunct="1">
              <a:lnSpc>
                <a:spcPct val="90000"/>
              </a:lnSpc>
              <a:buFont typeface="Wingdings" charset="2"/>
              <a:buAutoNum type="arabicParenR"/>
            </a:pPr>
            <a:endParaRPr lang="en-US"/>
          </a:p>
          <a:p>
            <a:pPr marL="835025" lvl="1" indent="-514350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7254</TotalTime>
  <Words>1089</Words>
  <Application>Microsoft Office PowerPoint</Application>
  <PresentationFormat>On-screen Show (4:3)</PresentationFormat>
  <Paragraphs>210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Arial Black</vt:lpstr>
      <vt:lpstr>Tw Cen MT</vt:lpstr>
      <vt:lpstr>Wingdings</vt:lpstr>
      <vt:lpstr>Wingdings 2</vt:lpstr>
      <vt:lpstr>Median</vt:lpstr>
      <vt:lpstr>Energy!</vt:lpstr>
      <vt:lpstr>Energy!</vt:lpstr>
      <vt:lpstr>Energy!</vt:lpstr>
      <vt:lpstr>The 7 Types of Energy!</vt:lpstr>
      <vt:lpstr>The 7 Types of Energy!</vt:lpstr>
      <vt:lpstr>The 7 Types of Energy!</vt:lpstr>
      <vt:lpstr>The 7 Types of Energy!</vt:lpstr>
      <vt:lpstr>The 7 Types of Energy!</vt:lpstr>
      <vt:lpstr>The 7 Types of Energy!</vt:lpstr>
      <vt:lpstr>Potential Energy</vt:lpstr>
      <vt:lpstr>Elastic Potential Energy</vt:lpstr>
      <vt:lpstr>Potential Energy</vt:lpstr>
      <vt:lpstr>Kinetic Energy</vt:lpstr>
      <vt:lpstr>Kinetic Energy</vt:lpstr>
      <vt:lpstr>Law of Conservation of Energy</vt:lpstr>
      <vt:lpstr>Law of Conservation of Energy</vt:lpstr>
      <vt:lpstr>Law of Conservation of Energy</vt:lpstr>
      <vt:lpstr>Law of Conservation of Energy</vt:lpstr>
      <vt:lpstr>But a Roller Coaster is not just a fall…</vt:lpstr>
      <vt:lpstr>Energy Changes on the Roller Coaster</vt:lpstr>
      <vt:lpstr>Energy Conversions</vt:lpstr>
      <vt:lpstr>Energy Conversion Example:</vt:lpstr>
      <vt:lpstr>Explain this conversion of energy</vt:lpstr>
      <vt:lpstr>Explain this conversion of energy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Energy!</dc:title>
  <dc:creator>setup_WHS</dc:creator>
  <cp:lastModifiedBy>MEGAN KOVACH</cp:lastModifiedBy>
  <cp:revision>108</cp:revision>
  <dcterms:created xsi:type="dcterms:W3CDTF">2015-01-22T02:13:33Z</dcterms:created>
  <dcterms:modified xsi:type="dcterms:W3CDTF">2015-11-20T18:00:37Z</dcterms:modified>
</cp:coreProperties>
</file>