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80" r:id="rId4"/>
    <p:sldId id="263" r:id="rId5"/>
    <p:sldId id="277" r:id="rId6"/>
    <p:sldId id="270" r:id="rId7"/>
    <p:sldId id="269" r:id="rId8"/>
    <p:sldId id="268" r:id="rId9"/>
    <p:sldId id="279" r:id="rId10"/>
    <p:sldId id="282" r:id="rId11"/>
    <p:sldId id="275" r:id="rId12"/>
    <p:sldId id="281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2DF3CA3-E592-EA4B-B220-878403523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D8B867-EA6A-AD40-808F-10CEC476ED08}" type="datetime1">
              <a:rPr lang="en-US"/>
              <a:pPr>
                <a:defRPr/>
              </a:pPr>
              <a:t>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C97B19-883F-134D-82D2-F95074453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C25E3B-5BC1-2A4F-8572-0BC2234A0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3B2A-F500-C040-A971-F878D1D9A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0906-6294-0E46-B455-359281F6D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D151A-8B0F-AD46-BD4D-07D8BF3DD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A2A45-F001-7241-B16A-1BF21A171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85F61-C589-E34C-A545-48C7CF271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0BB26-83E5-B743-94B7-210DF07FA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A136-6E89-DC46-98BD-97A767BF5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27290-A02C-2249-9F0B-9996BE5C5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2730B-B960-F343-AFBE-DB9BED5E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0332-7EBA-CF4E-AE67-92BEFB01B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EB44-C9A0-234C-B32F-F8EBC8066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46DEE2A9-0934-DA49-A485-48EF7EAAE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het.colorado.edu/en/simulation/travoltage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Electric Charges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Lightning</a:t>
            </a:r>
          </a:p>
        </p:txBody>
      </p:sp>
      <p:pic>
        <p:nvPicPr>
          <p:cNvPr id="25603" name="Picture 5" descr="lightnin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01800"/>
            <a:ext cx="67818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txBody>
          <a:bodyPr/>
          <a:lstStyle/>
          <a:p>
            <a:r>
              <a:rPr lang="en-US" sz="4000"/>
              <a:t>Controlling the Path of Electric Charge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686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2"/>
              <a:buChar char="o"/>
            </a:pPr>
            <a:r>
              <a:rPr lang="en-US" sz="3200" b="1" u="sng"/>
              <a:t>Electrical Conductor</a:t>
            </a:r>
            <a:r>
              <a:rPr lang="en-US" sz="3200"/>
              <a:t>: a material in which charges move freely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2"/>
              <a:buChar char="o"/>
            </a:pPr>
            <a:r>
              <a:rPr lang="en-US" sz="3200"/>
              <a:t>i.e. metal (wires) and water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3200"/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2"/>
              <a:buChar char="o"/>
            </a:pPr>
            <a:r>
              <a:rPr lang="en-US" sz="3200" b="1" u="sng"/>
              <a:t>Electrical Insulator</a:t>
            </a:r>
            <a:r>
              <a:rPr lang="en-US" sz="3200"/>
              <a:t>: a material in which charges cannot move freely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2"/>
              <a:buChar char="o"/>
            </a:pPr>
            <a:r>
              <a:rPr lang="en-US" sz="3200"/>
              <a:t>i.e. plastic, wood, glass, foam, cloth, ceramic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2"/>
              <a:buChar char="o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txBody>
          <a:bodyPr/>
          <a:lstStyle/>
          <a:p>
            <a:r>
              <a:rPr lang="en-US" sz="4000"/>
              <a:t>Controlling the Path of Electric Charge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59436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2800" b="1" u="sng"/>
              <a:t>Electrical Conductor</a:t>
            </a:r>
            <a:r>
              <a:rPr lang="en-US" sz="2800"/>
              <a:t>: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2800"/>
              <a:t>	the metal inside the cord presents a path of little resistance for the charge to flow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/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2800" b="1" u="sng"/>
              <a:t>Electrical Insulator</a:t>
            </a:r>
            <a:r>
              <a:rPr lang="en-US" sz="2800"/>
              <a:t>: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2800"/>
              <a:t>	the rubber/plastic has a high resistance, to keep the charge from leaving the metal path of wire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2800"/>
              <a:t>	</a:t>
            </a:r>
            <a:r>
              <a:rPr lang="en-US" sz="2400" i="1"/>
              <a:t>	(and to ensure you don’t shock yourself 	when you touch the cord!)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2"/>
              <a:buChar char="o"/>
            </a:pPr>
            <a:endParaRPr lang="en-US" sz="2800"/>
          </a:p>
        </p:txBody>
      </p:sp>
      <p:pic>
        <p:nvPicPr>
          <p:cNvPr id="27652" name="Picture 2" descr="http://image.ec21.com/image/shijinman/OF0007818550_1/Sell_3-core_Flat_Power_Cable.jpg"/>
          <p:cNvPicPr>
            <a:picLocks noChangeAspect="1" noChangeArrowheads="1"/>
          </p:cNvPicPr>
          <p:nvPr/>
        </p:nvPicPr>
        <p:blipFill>
          <a:blip r:embed="rId2"/>
          <a:srcRect l="25714" r="22501"/>
          <a:stretch>
            <a:fillRect/>
          </a:stretch>
        </p:blipFill>
        <p:spPr bwMode="auto">
          <a:xfrm>
            <a:off x="6477000" y="1708150"/>
            <a:ext cx="2667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A little chemistry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2133600"/>
            <a:ext cx="6781800" cy="4302125"/>
          </a:xfrm>
        </p:spPr>
        <p:txBody>
          <a:bodyPr/>
          <a:lstStyle/>
          <a:p>
            <a:pPr eaLnBrk="1" hangingPunct="1"/>
            <a:r>
              <a:rPr lang="en-US" sz="3200"/>
              <a:t>All matter is made up of atoms</a:t>
            </a:r>
          </a:p>
          <a:p>
            <a:pPr eaLnBrk="1" hangingPunct="1"/>
            <a:r>
              <a:rPr lang="en-US" sz="3200"/>
              <a:t>Atoms are made of protons, neutrons, and electrons</a:t>
            </a:r>
          </a:p>
          <a:p>
            <a:pPr lvl="1" eaLnBrk="1" hangingPunct="1"/>
            <a:r>
              <a:rPr lang="en-US"/>
              <a:t>Protons: (+)</a:t>
            </a:r>
          </a:p>
          <a:p>
            <a:pPr lvl="1" eaLnBrk="1" hangingPunct="1"/>
            <a:r>
              <a:rPr lang="en-US"/>
              <a:t>Neutrons ( no charge )</a:t>
            </a:r>
          </a:p>
          <a:p>
            <a:pPr lvl="1" eaLnBrk="1" hangingPunct="1"/>
            <a:r>
              <a:rPr lang="en-US"/>
              <a:t>Electrons: (-)</a:t>
            </a:r>
          </a:p>
          <a:p>
            <a:pPr lvl="1" eaLnBrk="1" hangingPunct="1">
              <a:buFont typeface="Wingdings" charset="2"/>
              <a:buNone/>
            </a:pPr>
            <a:endParaRPr lang="en-US"/>
          </a:p>
          <a:p>
            <a:pPr eaLnBrk="1" hangingPunct="1"/>
            <a:r>
              <a:rPr lang="en-US" sz="3200"/>
              <a:t>Atoms can have a positive charge, a negative charge, or no charge at all.</a:t>
            </a:r>
          </a:p>
          <a:p>
            <a:pPr lvl="1" eaLnBrk="1" hangingPunct="1">
              <a:buFont typeface="Wingdings" charset="2"/>
              <a:buNone/>
            </a:pPr>
            <a:endParaRPr lang="en-US" sz="3200"/>
          </a:p>
          <a:p>
            <a:pPr eaLnBrk="1" hangingPunct="1">
              <a:buFont typeface="Wingdings" charset="2"/>
              <a:buNone/>
            </a:pPr>
            <a:endParaRPr lang="en-US" sz="440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24550" y="2057400"/>
            <a:ext cx="3040063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Charges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/>
              <a:t>Electrical charge – caused by an imbalance of protons and electrons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Positive (more protons than electrons)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Negative (more electrons than protons)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Neutral (same number of protons and electrons)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</a:rPr>
              <a:t>(Electric Fields of each shown above…)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Opposites attract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/>
              <a:t>							Likes repel</a:t>
            </a:r>
          </a:p>
        </p:txBody>
      </p:sp>
      <p:pic>
        <p:nvPicPr>
          <p:cNvPr id="18436" name="Picture 4" descr="Electrical field direction from (+) to (−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105400"/>
            <a:ext cx="39671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Like charges push away from each ot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876800"/>
            <a:ext cx="3657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://upload.wikimedia.org/wikipedia/commons/thumb/2/2a/Electric_Field_Lines.svg/600px-Electric_Field_Lines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4800" y="-152400"/>
            <a:ext cx="629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More Chemistry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378325"/>
          </a:xfrm>
        </p:spPr>
        <p:txBody>
          <a:bodyPr/>
          <a:lstStyle/>
          <a:p>
            <a:pPr eaLnBrk="1" hangingPunct="1"/>
            <a:r>
              <a:rPr lang="en-US" sz="3600"/>
              <a:t>A charge can never be created or destroyed.</a:t>
            </a:r>
          </a:p>
          <a:p>
            <a:pPr lvl="1" eaLnBrk="1" hangingPunct="1"/>
            <a:r>
              <a:rPr lang="en-US"/>
              <a:t>It is transferred from one object to another.</a:t>
            </a:r>
          </a:p>
          <a:p>
            <a:pPr lvl="1" eaLnBrk="1" hangingPunct="1"/>
            <a:r>
              <a:rPr lang="en-US"/>
              <a:t>This happens when electrons move from one object to another</a:t>
            </a:r>
          </a:p>
          <a:p>
            <a:pPr lvl="1" eaLnBrk="1" hangingPunct="1"/>
            <a:endParaRPr lang="en-US"/>
          </a:p>
          <a:p>
            <a:pPr lvl="1" eaLnBrk="1" hangingPunct="1">
              <a:buFont typeface="Wingdings" charset="2"/>
              <a:buNone/>
            </a:pPr>
            <a:endParaRPr lang="en-US"/>
          </a:p>
        </p:txBody>
      </p:sp>
      <p:pic>
        <p:nvPicPr>
          <p:cNvPr id="19460" name="Picture 5" descr="http://www.science-sparks.com/wp-content/uploads/2011/11/DSC_3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492500"/>
            <a:ext cx="5029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http://1.bp.blogspot.com/-FDk_Fx2fms8/UfM4q7tM3pI/AAAAAAAAAAc/eSInkDexKyQ/s1600/ch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9600"/>
            <a:ext cx="4114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3"/>
          <p:cNvSpPr txBox="1">
            <a:spLocks noChangeArrowheads="1"/>
          </p:cNvSpPr>
          <p:nvPr/>
        </p:nvSpPr>
        <p:spPr bwMode="auto">
          <a:xfrm>
            <a:off x="-304800" y="3581400"/>
            <a:ext cx="4800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/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/>
              <a:t>Opposite Charge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400"/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/>
              <a:t>	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400"/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400"/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/>
              <a:t>			Like Charg</a:t>
            </a:r>
            <a:r>
              <a:rPr lang="en-US" sz="2800"/>
              <a:t>e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Transferring Charge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/>
              <a:t>Electric energy is never created or destroyed, only transferred</a:t>
            </a:r>
          </a:p>
          <a:p>
            <a:pPr marL="609600" indent="-609600" eaLnBrk="1" hangingPunct="1"/>
            <a:endParaRPr lang="en-US"/>
          </a:p>
          <a:p>
            <a:pPr marL="609600" indent="-609600" eaLnBrk="1" hangingPunct="1"/>
            <a:r>
              <a:rPr lang="en-US"/>
              <a:t>Objects (generally those that are conductors) can become charged by one of 3 ways:</a:t>
            </a:r>
          </a:p>
          <a:p>
            <a:pPr marL="1004888" lvl="1" indent="-533400" eaLnBrk="1" hangingPunct="1">
              <a:buFont typeface="Wingdings" charset="2"/>
              <a:buAutoNum type="arabicPeriod"/>
            </a:pPr>
            <a:r>
              <a:rPr lang="en-US" sz="3200" b="1"/>
              <a:t>Induction</a:t>
            </a:r>
          </a:p>
          <a:p>
            <a:pPr marL="1004888" lvl="1" indent="-533400" eaLnBrk="1" hangingPunct="1">
              <a:buFont typeface="Wingdings" charset="2"/>
              <a:buAutoNum type="arabicPeriod"/>
            </a:pPr>
            <a:r>
              <a:rPr lang="en-US" sz="3200" b="1"/>
              <a:t>Conduction</a:t>
            </a:r>
          </a:p>
          <a:p>
            <a:pPr marL="1004888" lvl="1" indent="-533400" eaLnBrk="1" hangingPunct="1">
              <a:buFont typeface="Wingdings" charset="2"/>
              <a:buAutoNum type="arabicPeriod"/>
            </a:pPr>
            <a:r>
              <a:rPr lang="en-US" sz="3200" b="1"/>
              <a:t>Friction</a:t>
            </a:r>
          </a:p>
          <a:p>
            <a:pPr marL="1004888" lvl="1" indent="-533400" eaLnBrk="1" hangingPunct="1">
              <a:buFont typeface="Wingdings" charset="2"/>
              <a:buAutoNum type="arabicPeriod"/>
            </a:pP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Transferring Charge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686800" cy="5029200"/>
          </a:xfrm>
        </p:spPr>
        <p:txBody>
          <a:bodyPr/>
          <a:lstStyle/>
          <a:p>
            <a:pPr marL="68263" lvl="1" indent="-22225" eaLnBrk="1" hangingPunct="1"/>
            <a:r>
              <a:rPr lang="en-US" sz="3200" b="1" u="sng"/>
              <a:t>Induction</a:t>
            </a:r>
            <a:r>
              <a:rPr lang="en-US" sz="3200"/>
              <a:t> – Transferring a charge by bringing a charged object NEAR a neutral object without touching it.</a:t>
            </a:r>
          </a:p>
          <a:p>
            <a:pPr marL="538163" lvl="2" indent="-22225" eaLnBrk="1" hangingPunct="1"/>
            <a:r>
              <a:rPr lang="en-US" sz="2800"/>
              <a:t>The total charge on the door knob will still be neutral, but the opposite sides will have opposite charges</a:t>
            </a:r>
          </a:p>
          <a:p>
            <a:pPr marL="538163" lvl="2" indent="-22225" eaLnBrk="1" hangingPunct="1"/>
            <a:endParaRPr lang="en-US" sz="2800"/>
          </a:p>
          <a:p>
            <a:pPr marL="609600" indent="-609600" eaLnBrk="1" hangingPunct="1"/>
            <a:endParaRPr lang="en-US" sz="3600"/>
          </a:p>
        </p:txBody>
      </p:sp>
      <p:pic>
        <p:nvPicPr>
          <p:cNvPr id="21508" name="Picture 15" descr="HSS_Teaching_P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298950"/>
            <a:ext cx="4800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Transferring Charges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686800" cy="5029200"/>
          </a:xfrm>
        </p:spPr>
        <p:txBody>
          <a:bodyPr/>
          <a:lstStyle/>
          <a:p>
            <a:pPr marL="0" lvl="1" indent="17463" eaLnBrk="1" hangingPunct="1"/>
            <a:r>
              <a:rPr lang="en-US" sz="3200" b="1" u="sng"/>
              <a:t>Conduction</a:t>
            </a:r>
            <a:r>
              <a:rPr lang="en-US" sz="3200"/>
              <a:t> - Electrons are transferred from one object to another by contact, or touching.</a:t>
            </a:r>
          </a:p>
          <a:p>
            <a:pPr marL="469900" lvl="2" indent="17463" eaLnBrk="1" hangingPunct="1"/>
            <a:r>
              <a:rPr lang="en-US" sz="2800"/>
              <a:t>When a negatively charged rod touches a neutral door knob, electrons transfer from the rod to the doorknob to give the doorknob a negative charge</a:t>
            </a:r>
          </a:p>
        </p:txBody>
      </p:sp>
      <p:pic>
        <p:nvPicPr>
          <p:cNvPr id="22532" name="Picture 20" descr="p589"/>
          <p:cNvPicPr>
            <a:picLocks noChangeAspect="1" noChangeArrowheads="1"/>
          </p:cNvPicPr>
          <p:nvPr/>
        </p:nvPicPr>
        <p:blipFill>
          <a:blip r:embed="rId2"/>
          <a:srcRect b="22780"/>
          <a:stretch>
            <a:fillRect/>
          </a:stretch>
        </p:blipFill>
        <p:spPr bwMode="auto">
          <a:xfrm>
            <a:off x="1676400" y="4198938"/>
            <a:ext cx="746760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02.edu-cdn.com/files/static/wiley/9780471310105/STICKERS_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933825"/>
            <a:ext cx="3505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Transferring Charge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17463" eaLnBrk="1" hangingPunct="1">
              <a:buFont typeface="Wingdings" charset="2"/>
              <a:buNone/>
            </a:pPr>
            <a:r>
              <a:rPr lang="en-US" sz="3200" b="1" u="sng"/>
              <a:t>Friction</a:t>
            </a:r>
            <a:r>
              <a:rPr lang="en-US" sz="3200"/>
              <a:t> - two objects rub up against each other, leaving electrons built up on one side. Both objects become charged.</a:t>
            </a:r>
            <a:endParaRPr lang="en-US"/>
          </a:p>
          <a:p>
            <a:pPr marL="1474788" lvl="2" indent="-533400" eaLnBrk="1" hangingPunct="1">
              <a:buFont typeface="Wingdings" charset="2"/>
              <a:buChar char="§"/>
            </a:pPr>
            <a:r>
              <a:rPr lang="en-US"/>
              <a:t>i.e. rubbing a balloon on your head, walking across carpet, wool rubbing on metal…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0050"/>
            <a:ext cx="480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Discharge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7772400" cy="4302125"/>
          </a:xfrm>
        </p:spPr>
        <p:txBody>
          <a:bodyPr/>
          <a:lstStyle/>
          <a:p>
            <a:pPr eaLnBrk="1" hangingPunct="1"/>
            <a:r>
              <a:rPr lang="en-US" b="1" u="sng"/>
              <a:t>John Travoltage!!</a:t>
            </a:r>
          </a:p>
          <a:p>
            <a:pPr lvl="1" eaLnBrk="1" hangingPunct="1"/>
            <a:r>
              <a:rPr lang="en-US">
                <a:hlinkClick r:id="rId2"/>
              </a:rPr>
              <a:t>http://phet.colorado.edu/en/simulation/travoltage</a:t>
            </a:r>
            <a:endParaRPr lang="en-US"/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>
              <a:buFont typeface="Wingdings" charset="2"/>
              <a:buNone/>
            </a:pPr>
            <a:endParaRPr lang="en-US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819400"/>
            <a:ext cx="43434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2582</TotalTime>
  <Words>440</Words>
  <Application>Microsoft Macintosh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ＭＳ Ｐゴシック</vt:lpstr>
      <vt:lpstr>Arial</vt:lpstr>
      <vt:lpstr>Wingdings</vt:lpstr>
      <vt:lpstr>Calibri</vt:lpstr>
      <vt:lpstr>Quadrant</vt:lpstr>
      <vt:lpstr>Electric Charges </vt:lpstr>
      <vt:lpstr>A little chemistry</vt:lpstr>
      <vt:lpstr>Charges</vt:lpstr>
      <vt:lpstr>More Chemistry</vt:lpstr>
      <vt:lpstr>Transferring Charge</vt:lpstr>
      <vt:lpstr>Transferring Charge</vt:lpstr>
      <vt:lpstr>Transferring Charges</vt:lpstr>
      <vt:lpstr>Transferring Charge</vt:lpstr>
      <vt:lpstr>Static Discharge</vt:lpstr>
      <vt:lpstr>Lightning</vt:lpstr>
      <vt:lpstr>Controlling the Path of Electric Charge</vt:lpstr>
      <vt:lpstr>Controlling the Path of Electric Charge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</dc:title>
  <dc:creator> </dc:creator>
  <cp:lastModifiedBy>Ian Banker</cp:lastModifiedBy>
  <cp:revision>57</cp:revision>
  <dcterms:created xsi:type="dcterms:W3CDTF">2015-01-22T02:18:22Z</dcterms:created>
  <dcterms:modified xsi:type="dcterms:W3CDTF">2015-01-22T02:18:36Z</dcterms:modified>
</cp:coreProperties>
</file>