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7" r:id="rId3"/>
    <p:sldId id="298" r:id="rId4"/>
    <p:sldId id="257" r:id="rId5"/>
    <p:sldId id="258" r:id="rId6"/>
    <p:sldId id="299" r:id="rId7"/>
    <p:sldId id="265" r:id="rId8"/>
    <p:sldId id="288" r:id="rId9"/>
    <p:sldId id="287" r:id="rId10"/>
    <p:sldId id="291" r:id="rId11"/>
    <p:sldId id="295" r:id="rId12"/>
    <p:sldId id="260" r:id="rId13"/>
    <p:sldId id="300" r:id="rId14"/>
    <p:sldId id="301" r:id="rId15"/>
    <p:sldId id="296" r:id="rId16"/>
    <p:sldId id="293" r:id="rId17"/>
    <p:sldId id="294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EAC5B5-A314-394A-B8D3-A1DD6C89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9D93B5-3E69-6C44-BC13-B7E231133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A3F27-E5C7-C541-BDC2-F466B54ABA3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6434A-03CB-CA4C-8CFB-295A3E1DE419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51247-18CF-A745-98D8-475E2F636132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C267D-6EB2-7B4E-B546-7BA82A539AA6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79644-7E3A-2047-989B-F0D981A9D29B}" type="slidenum">
              <a:rPr lang="en-US"/>
              <a:pPr/>
              <a:t>14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8E78B-B4CE-6649-B508-EA3983699787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0D38A-00BA-A746-A840-97BED8642171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913E7-0D6E-ED4C-BDB5-92569C3028C3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88DC4-93E3-7B4C-AD9F-7FE194CCC5B6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19FC5-BFCD-2C4E-BF90-3E98F052DAB6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8D02C-A71C-8348-A483-224E5A0AC07A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668EF-5557-EF42-B2FB-4FD99963EC86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E1F25-982F-FA4A-B597-BC1DEF937FD9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C41F3-2862-9B41-9203-AC02643C9F7C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BE615-BF4B-584D-A9F6-87A31F4E2F70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282BF-4879-3141-91A6-6AEF46C506F5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408589-7A7F-1A4A-B449-44EB4434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D869-226D-C94E-993E-650D91592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B727A-7AE0-244D-9057-741F94D0F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F6799-10F1-1C44-BACB-5603F130F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5093FBB8-DBEC-5D43-A27B-8D436F5A4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EB5C-3BAF-6043-A5F5-143C217A1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1105-4F41-4943-A61A-03045F0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9D66-E0F6-BF49-9F12-C62739599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E32C14-B345-9B4D-9DB3-6682F9819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F25E-33FD-CE43-917D-0130D65BC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A7DE2ED-A87F-6D48-977D-3E73E3DB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Verdan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Verdan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816E54-B158-514F-AB3D-11817118F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2" r:id="rId2"/>
    <p:sldLayoutId id="2147484107" r:id="rId3"/>
    <p:sldLayoutId id="2147484108" r:id="rId4"/>
    <p:sldLayoutId id="2147484109" r:id="rId5"/>
    <p:sldLayoutId id="2147484103" r:id="rId6"/>
    <p:sldLayoutId id="2147484110" r:id="rId7"/>
    <p:sldLayoutId id="2147484104" r:id="rId8"/>
    <p:sldLayoutId id="2147484111" r:id="rId9"/>
    <p:sldLayoutId id="2147484105" r:id="rId10"/>
    <p:sldLayoutId id="214748411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ohms-law" TargetMode="External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0"/>
            <a:ext cx="8458200" cy="13176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000" cap="none">
                <a:latin typeface="Showcard Gothic" pitchFamily="82" charset="0"/>
                <a:ea typeface="+mj-ea"/>
                <a:cs typeface="+mj-cs"/>
              </a:rPr>
              <a:t>CURRENTS AND OHM’S LAW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/>
              <a:t>Voltage and Current</a:t>
            </a:r>
            <a:endParaRPr lang="en-US" sz="5500">
              <a:latin typeface="Showcard Gothic" pitchFamily="8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solidFill>
                  <a:srgbClr val="FF0000"/>
                </a:solidFill>
                <a:ea typeface="+mn-ea"/>
                <a:cs typeface="+mn-cs"/>
              </a:rPr>
              <a:t>Voltage PUSHES charges through circuits.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FF0000"/>
                </a:solidFill>
                <a:ea typeface="+mn-ea"/>
                <a:cs typeface="+mn-cs"/>
              </a:rPr>
              <a:t>Current is how fast electrons FLOW thru the circuit</a:t>
            </a:r>
          </a:p>
          <a:p>
            <a:pPr>
              <a:defRPr/>
            </a:pPr>
            <a:r>
              <a:rPr lang="en-US" sz="2800">
                <a:ea typeface="+mn-ea"/>
                <a:cs typeface="+mn-cs"/>
              </a:rPr>
              <a:t>Example – you could say that…</a:t>
            </a:r>
          </a:p>
          <a:p>
            <a:pPr lvl="1">
              <a:defRPr/>
            </a:pPr>
            <a:r>
              <a:rPr lang="en-US" sz="2800">
                <a:solidFill>
                  <a:srgbClr val="00B0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Amps</a:t>
            </a:r>
            <a:r>
              <a:rPr lang="en-US" sz="2800"/>
              <a:t> measure </a:t>
            </a:r>
            <a:r>
              <a:rPr lang="en-US" sz="2800">
                <a:solidFill>
                  <a:srgbClr val="00B0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how much</a:t>
            </a:r>
            <a:r>
              <a:rPr lang="en-US" sz="2800">
                <a:solidFill>
                  <a:srgbClr val="00B0F0"/>
                </a:solidFill>
              </a:rPr>
              <a:t> </a:t>
            </a:r>
            <a:r>
              <a:rPr lang="en-US" sz="2800"/>
              <a:t>water comes out of a hose.</a:t>
            </a:r>
          </a:p>
          <a:p>
            <a:pPr lvl="1">
              <a:defRPr/>
            </a:pPr>
            <a:r>
              <a:rPr lang="en-US" sz="2800">
                <a:solidFill>
                  <a:srgbClr val="00B0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Volts</a:t>
            </a:r>
            <a:r>
              <a:rPr lang="en-US" sz="2800"/>
              <a:t> measure </a:t>
            </a:r>
            <a:r>
              <a:rPr lang="en-US" sz="2800">
                <a:solidFill>
                  <a:srgbClr val="00B0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how hard</a:t>
            </a:r>
            <a:r>
              <a:rPr lang="en-US" sz="2800">
                <a:solidFill>
                  <a:srgbClr val="00B0F0"/>
                </a:solidFill>
              </a:rPr>
              <a:t> </a:t>
            </a:r>
            <a:r>
              <a:rPr lang="en-US" sz="2800"/>
              <a:t>the water comes out of a hose.</a:t>
            </a:r>
          </a:p>
          <a:p>
            <a:pPr lvl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3200">
                <a:ea typeface="+mn-ea"/>
                <a:cs typeface="+mn-cs"/>
              </a:rPr>
              <a:t>Basically: As Voltage Increases,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3200">
                <a:ea typeface="+mn-ea"/>
                <a:cs typeface="+mn-cs"/>
              </a:rPr>
              <a:t>Current Increases!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z="3200">
              <a:ea typeface="+mn-ea"/>
              <a:cs typeface="+mn-cs"/>
            </a:endParaRPr>
          </a:p>
          <a:p>
            <a:pPr eaLnBrk="1" hangingPunct="1">
              <a:buFont typeface="Wingdings" charset="2"/>
              <a:buNone/>
              <a:defRPr/>
            </a:pPr>
            <a:endParaRPr lang="en-US" sz="32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320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Tx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3038" y="4495800"/>
            <a:ext cx="26209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Practice!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89088"/>
            <a:ext cx="8686800" cy="526891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So how does this relate to awesome computer simulations?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>
                <a:hlinkClick r:id="rId3"/>
              </a:rPr>
              <a:t>http://phet.colorado.edu/en/simulation/ohms-law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	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048000"/>
            <a:ext cx="57150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Resistance (R)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5268912"/>
          </a:xfrm>
        </p:spPr>
        <p:txBody>
          <a:bodyPr/>
          <a:lstStyle/>
          <a:p>
            <a:pPr eaLnBrk="1" hangingPunct="1"/>
            <a:r>
              <a:rPr lang="en-US" sz="3600"/>
              <a:t>Objects use different amount of power because they have different amounts of current running through them.</a:t>
            </a:r>
          </a:p>
          <a:p>
            <a:pPr eaLnBrk="1" hangingPunct="1"/>
            <a:endParaRPr lang="en-US" sz="3600"/>
          </a:p>
          <a:p>
            <a:pPr eaLnBrk="1" hangingPunct="1"/>
            <a:r>
              <a:rPr lang="en-US" sz="3600"/>
              <a:t>The difference in current is due to the </a:t>
            </a:r>
            <a:r>
              <a:rPr lang="en-US" sz="3600" b="1" i="1"/>
              <a:t>resistance.</a:t>
            </a:r>
          </a:p>
          <a:p>
            <a:pPr eaLnBrk="1" hangingPunct="1"/>
            <a:endParaRPr lang="en-US">
              <a:solidFill>
                <a:srgbClr val="FF0000"/>
              </a:solidFill>
            </a:endParaRPr>
          </a:p>
          <a:p>
            <a:pPr eaLnBrk="1" hangingPunct="1"/>
            <a:endParaRPr lang="en-US">
              <a:solidFill>
                <a:srgbClr val="FFCC00"/>
              </a:solidFill>
            </a:endParaRPr>
          </a:p>
          <a:p>
            <a:pPr lvl="2" eaLnBrk="1" hangingPunct="1">
              <a:buFont typeface="Wingdings" charset="2"/>
              <a:buNone/>
            </a:pP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spcBef>
                <a:spcPct val="4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Resistance (R)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5268912"/>
          </a:xfrm>
        </p:spPr>
        <p:txBody>
          <a:bodyPr/>
          <a:lstStyle/>
          <a:p>
            <a:pPr eaLnBrk="1" hangingPunct="1"/>
            <a:r>
              <a:rPr lang="en-US" b="1"/>
              <a:t>Resistance: </a:t>
            </a:r>
            <a:r>
              <a:rPr lang="en-US"/>
              <a:t>the tendency for a material to oppose the flow of electrons, changing electrical energy into thermal energy and light. </a:t>
            </a:r>
          </a:p>
          <a:p>
            <a:pPr lvl="1" eaLnBrk="1" hangingPunct="1"/>
            <a:r>
              <a:rPr lang="en-US"/>
              <a:t>Resistance is caused by </a:t>
            </a:r>
            <a:r>
              <a:rPr lang="en-US" b="1" i="1"/>
              <a:t>internal friction</a:t>
            </a:r>
            <a:r>
              <a:rPr lang="en-US"/>
              <a:t>, which slows the movement of charges through a conducting material.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 sz="3200"/>
              <a:t>Resistance is measured in </a:t>
            </a:r>
            <a:r>
              <a:rPr lang="en-US" sz="3200" u="sng"/>
              <a:t>Ohms </a:t>
            </a:r>
            <a:r>
              <a:rPr lang="en-US" sz="3200" i="1"/>
              <a:t>(</a:t>
            </a:r>
            <a:r>
              <a:rPr lang="en-US" sz="3200"/>
              <a:t>Ω).</a:t>
            </a:r>
          </a:p>
          <a:p>
            <a:pPr eaLnBrk="1" hangingPunct="1">
              <a:buFont typeface="Wingdings" charset="2"/>
              <a:buNone/>
            </a:pPr>
            <a:endParaRPr lang="en-US" sz="3200"/>
          </a:p>
          <a:p>
            <a:pPr eaLnBrk="1" hangingPunct="1"/>
            <a:endParaRPr lang="en-US">
              <a:solidFill>
                <a:srgbClr val="FFCC00"/>
              </a:solidFill>
            </a:endParaRPr>
          </a:p>
          <a:p>
            <a:pPr lvl="2" eaLnBrk="1" hangingPunct="1">
              <a:buFont typeface="Wingdings" charset="2"/>
              <a:buNone/>
            </a:pP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spcBef>
                <a:spcPct val="4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Resistance and Wires…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4125912"/>
          </a:xfrm>
        </p:spPr>
        <p:txBody>
          <a:bodyPr/>
          <a:lstStyle/>
          <a:p>
            <a:pPr eaLnBrk="1" hangingPunct="1"/>
            <a:r>
              <a:rPr lang="en-US" i="1"/>
              <a:t>Conductors have low resistance</a:t>
            </a:r>
          </a:p>
          <a:p>
            <a:pPr lvl="1" eaLnBrk="1" hangingPunct="1"/>
            <a:r>
              <a:rPr lang="en-US"/>
              <a:t>The better the conductor, the better that electrons will move through the material in the presence of an electric field</a:t>
            </a:r>
          </a:p>
          <a:p>
            <a:pPr lvl="2" eaLnBrk="1" hangingPunct="1"/>
            <a:r>
              <a:rPr lang="en-US"/>
              <a:t>ie: metal wires</a:t>
            </a:r>
          </a:p>
          <a:p>
            <a:pPr lvl="2" eaLnBrk="1" hangingPunct="1"/>
            <a:endParaRPr lang="en-US"/>
          </a:p>
          <a:p>
            <a:pPr eaLnBrk="1" hangingPunct="1"/>
            <a:r>
              <a:rPr lang="en-US" i="1"/>
              <a:t>Insulators have high resistance</a:t>
            </a:r>
          </a:p>
          <a:p>
            <a:pPr lvl="1" eaLnBrk="1" hangingPunct="1"/>
            <a:r>
              <a:rPr lang="en-US"/>
              <a:t>The better the insulator, the more </a:t>
            </a:r>
          </a:p>
          <a:p>
            <a:pPr lvl="1" eaLnBrk="1" hangingPunct="1">
              <a:buFont typeface="Wingdings 2" charset="2"/>
              <a:buNone/>
            </a:pPr>
            <a:r>
              <a:rPr lang="en-US"/>
              <a:t>that the substance will resist the </a:t>
            </a:r>
          </a:p>
          <a:p>
            <a:pPr lvl="1" eaLnBrk="1" hangingPunct="1">
              <a:buFont typeface="Wingdings 2" charset="2"/>
              <a:buNone/>
            </a:pPr>
            <a:r>
              <a:rPr lang="en-US"/>
              <a:t>movement of electrons.</a:t>
            </a:r>
          </a:p>
          <a:p>
            <a:pPr lvl="2" eaLnBrk="1" hangingPunct="1"/>
            <a:r>
              <a:rPr lang="en-US"/>
              <a:t>ie:  plastic or rubber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spcBef>
                <a:spcPct val="4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</p:txBody>
      </p:sp>
      <p:pic>
        <p:nvPicPr>
          <p:cNvPr id="40964" name="Picture 4" descr="http://www.wellconnectedelectrical.com.au/content/images/wi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http://ts4.mm.bing.net/th?id=H.4982265945719103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2788" y="4267200"/>
            <a:ext cx="2081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Resistance (R)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5040312"/>
          </a:xfrm>
        </p:spPr>
        <p:txBody>
          <a:bodyPr/>
          <a:lstStyle/>
          <a:p>
            <a:pPr eaLnBrk="1" hangingPunct="1"/>
            <a:r>
              <a:rPr lang="en-US"/>
              <a:t>The resistance of a light bulb filament determines how bright the bulb will be</a:t>
            </a:r>
          </a:p>
          <a:p>
            <a:pPr lvl="1" eaLnBrk="1" hangingPunct="1"/>
            <a:r>
              <a:rPr lang="en-US"/>
              <a:t>The filament of a 40watt bulb has a much higher resistance than a 100watt bulb</a:t>
            </a:r>
          </a:p>
          <a:p>
            <a:pPr lvl="2" eaLnBrk="1" hangingPunct="1"/>
            <a:r>
              <a:rPr lang="en-US"/>
              <a:t>This is because more resistance = less current = dimmer bulb</a:t>
            </a:r>
          </a:p>
          <a:p>
            <a:pPr lvl="2" eaLnBrk="1" hangingPunct="1"/>
            <a:r>
              <a:rPr lang="en-US"/>
              <a:t>So being able to control resistance would be a good thing…</a:t>
            </a:r>
          </a:p>
          <a:p>
            <a:pPr eaLnBrk="1" hangingPunct="1"/>
            <a:r>
              <a:rPr lang="en-US"/>
              <a:t>2 ways that we can increase resistance in a wire:</a:t>
            </a:r>
          </a:p>
          <a:p>
            <a:pPr lvl="1" eaLnBrk="1" hangingPunct="1"/>
            <a:r>
              <a:rPr lang="en-US"/>
              <a:t>make the wire longer (ie: the loops)</a:t>
            </a:r>
          </a:p>
          <a:p>
            <a:pPr lvl="1" eaLnBrk="1" hangingPunct="1"/>
            <a:r>
              <a:rPr lang="en-US"/>
              <a:t>make wire thinner </a:t>
            </a:r>
          </a:p>
          <a:p>
            <a:pPr lvl="2" eaLnBrk="1" hangingPunct="1"/>
            <a:r>
              <a:rPr lang="en-US"/>
              <a:t>Thicker wire = less resistance</a:t>
            </a:r>
          </a:p>
          <a:p>
            <a:pPr lvl="2" eaLnBrk="1" hangingPunct="1"/>
            <a:r>
              <a:rPr lang="en-US"/>
              <a:t>Thin wire = more resistance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spcBef>
                <a:spcPct val="4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Ohm’s Law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4964112"/>
          </a:xfrm>
        </p:spPr>
        <p:txBody>
          <a:bodyPr/>
          <a:lstStyle/>
          <a:p>
            <a:pPr algn="ctr"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4400" b="1"/>
              <a:t>V = I x R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3200"/>
              <a:t>V = Voltage (</a:t>
            </a:r>
            <a:r>
              <a:rPr lang="en-US" sz="3200" i="1"/>
              <a:t>units are </a:t>
            </a:r>
            <a:r>
              <a:rPr lang="en-US" sz="3200"/>
              <a:t>volts, v)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3200"/>
              <a:t>I = Current (</a:t>
            </a:r>
            <a:r>
              <a:rPr lang="en-US" sz="3200" i="1"/>
              <a:t>units are </a:t>
            </a:r>
            <a:r>
              <a:rPr lang="en-US" sz="3200"/>
              <a:t>ampres, A)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3200"/>
              <a:t>R = Resistance (</a:t>
            </a:r>
            <a:r>
              <a:rPr lang="en-US" sz="3200" i="1"/>
              <a:t>units are </a:t>
            </a:r>
            <a:r>
              <a:rPr lang="en-US" sz="3200"/>
              <a:t>ohms, Ω)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316413"/>
            <a:ext cx="2819400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Practice!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526891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The headlights of a typical car are powered by a 12V battery.  What is the resistance of the headlights if they draw 3.0 A of current when turned on?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endParaRPr lang="en-US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Use your Ohm’s Law Triangle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	- Insert your values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	- Use units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	- Solve!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/>
              <a:t>	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7338" y="2971800"/>
            <a:ext cx="360521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What?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8077200" cy="4606925"/>
          </a:xfrm>
        </p:spPr>
        <p:txBody>
          <a:bodyPr/>
          <a:lstStyle/>
          <a:p>
            <a:pPr eaLnBrk="1" hangingPunct="1"/>
            <a:r>
              <a:rPr lang="en-US" sz="3200" b="1" u="sng"/>
              <a:t>Electricity</a:t>
            </a:r>
            <a:r>
              <a:rPr lang="en-US" sz="3200"/>
              <a:t> – flow of electric current</a:t>
            </a:r>
          </a:p>
          <a:p>
            <a:pPr eaLnBrk="1" hangingPunct="1"/>
            <a:r>
              <a:rPr lang="en-US" sz="3200" b="1" u="sng"/>
              <a:t>Electric current </a:t>
            </a:r>
            <a:r>
              <a:rPr lang="en-US" sz="3200"/>
              <a:t>– the movement of an electrical charge.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>
                <a:solidFill>
                  <a:srgbClr val="FF0000"/>
                </a:solidFill>
              </a:rPr>
              <a:t>In most cases, we </a:t>
            </a:r>
          </a:p>
          <a:p>
            <a:pPr eaLnBrk="1" hangingPunct="1">
              <a:buFont typeface="Wingdings" charset="2"/>
              <a:buNone/>
            </a:pPr>
            <a:r>
              <a:rPr lang="en-US" sz="3200">
                <a:solidFill>
                  <a:srgbClr val="FF0000"/>
                </a:solidFill>
              </a:rPr>
              <a:t>think of an electric</a:t>
            </a:r>
          </a:p>
          <a:p>
            <a:pPr eaLnBrk="1" hangingPunct="1">
              <a:buFont typeface="Wingdings" charset="2"/>
              <a:buNone/>
            </a:pPr>
            <a:r>
              <a:rPr lang="en-US" sz="3200">
                <a:solidFill>
                  <a:srgbClr val="FF0000"/>
                </a:solidFill>
              </a:rPr>
              <a:t>current running </a:t>
            </a:r>
          </a:p>
          <a:p>
            <a:pPr eaLnBrk="1" hangingPunct="1">
              <a:buFont typeface="Wingdings" charset="2"/>
              <a:buNone/>
            </a:pPr>
            <a:r>
              <a:rPr lang="en-US" sz="3200">
                <a:solidFill>
                  <a:srgbClr val="FF0000"/>
                </a:solidFill>
              </a:rPr>
              <a:t>through a circuit.</a:t>
            </a:r>
          </a:p>
          <a:p>
            <a:pPr eaLnBrk="1" hangingPunct="1">
              <a:buFont typeface="Wingdings" charset="2"/>
              <a:buNone/>
            </a:pPr>
            <a:r>
              <a:rPr lang="en-US" sz="3200">
                <a:solidFill>
                  <a:srgbClr val="FF0000"/>
                </a:solidFill>
                <a:sym typeface="Wingdings" charset="2"/>
              </a:rPr>
              <a:t> </a:t>
            </a:r>
            <a:r>
              <a:rPr lang="en-US" sz="3200">
                <a:solidFill>
                  <a:srgbClr val="FF0000"/>
                </a:solidFill>
              </a:rPr>
              <a:t>In comes Ohm’s Law.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30688" y="3581400"/>
            <a:ext cx="4913312" cy="32766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Showcard Gothic" pitchFamily="82" charset="0"/>
              </a:rPr>
              <a:t>Ohm’s Law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534400" cy="4964112"/>
          </a:xfrm>
        </p:spPr>
        <p:txBody>
          <a:bodyPr/>
          <a:lstStyle/>
          <a:p>
            <a:pPr algn="ctr"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4400" b="1"/>
              <a:t>V = I x R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3200"/>
              <a:t>V = Voltage (</a:t>
            </a:r>
            <a:r>
              <a:rPr lang="en-US" sz="3200" i="1"/>
              <a:t>units are </a:t>
            </a:r>
            <a:r>
              <a:rPr lang="en-US" sz="3200"/>
              <a:t>volts, v)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3200"/>
              <a:t>I = Current (</a:t>
            </a:r>
            <a:r>
              <a:rPr lang="en-US" sz="3200" i="1"/>
              <a:t>units are </a:t>
            </a:r>
            <a:r>
              <a:rPr lang="en-US" sz="3200"/>
              <a:t>ampres, A)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r>
              <a:rPr lang="en-US" sz="3200"/>
              <a:t>R = Resistance (</a:t>
            </a:r>
            <a:r>
              <a:rPr lang="en-US" sz="3200" i="1"/>
              <a:t>units are </a:t>
            </a:r>
            <a:r>
              <a:rPr lang="en-US" sz="3200"/>
              <a:t>ohms, Ω)</a:t>
            </a:r>
          </a:p>
          <a:p>
            <a:pPr eaLnBrk="1" hangingPunct="1">
              <a:spcBef>
                <a:spcPct val="40000"/>
              </a:spcBef>
              <a:buClr>
                <a:schemeClr val="bg1"/>
              </a:buClr>
            </a:pPr>
            <a:endParaRPr lang="en-US" sz="3200"/>
          </a:p>
        </p:txBody>
      </p:sp>
      <p:sp>
        <p:nvSpPr>
          <p:cNvPr id="5" name="Freeform 4"/>
          <p:cNvSpPr/>
          <p:nvPr/>
        </p:nvSpPr>
        <p:spPr>
          <a:xfrm>
            <a:off x="2336800" y="4889500"/>
            <a:ext cx="3175" cy="0"/>
          </a:xfrm>
          <a:custGeom>
            <a:avLst/>
            <a:gdLst/>
            <a:ahLst/>
            <a:cxnLst/>
            <a:rect l="0" t="0" r="0" b="0"/>
            <a:pathLst>
              <a:path w="3763" h="1">
                <a:moveTo>
                  <a:pt x="0" y="0"/>
                </a:moveTo>
                <a:lnTo>
                  <a:pt x="3762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36800" y="4889500"/>
            <a:ext cx="3175" cy="0"/>
          </a:xfrm>
          <a:custGeom>
            <a:avLst/>
            <a:gdLst/>
            <a:ahLst/>
            <a:cxnLst/>
            <a:rect l="0" t="0" r="0" b="0"/>
            <a:pathLst>
              <a:path w="3763" h="1">
                <a:moveTo>
                  <a:pt x="0" y="0"/>
                </a:moveTo>
                <a:lnTo>
                  <a:pt x="3762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24100" y="4787900"/>
            <a:ext cx="3175" cy="0"/>
          </a:xfrm>
          <a:custGeom>
            <a:avLst/>
            <a:gdLst/>
            <a:ahLst/>
            <a:cxnLst/>
            <a:rect l="0" t="0" r="0" b="0"/>
            <a:pathLst>
              <a:path w="3763" h="1">
                <a:moveTo>
                  <a:pt x="0" y="0"/>
                </a:moveTo>
                <a:lnTo>
                  <a:pt x="3762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95600" y="5003800"/>
            <a:ext cx="3175" cy="0"/>
          </a:xfrm>
          <a:custGeom>
            <a:avLst/>
            <a:gdLst/>
            <a:ahLst/>
            <a:cxnLst/>
            <a:rect l="0" t="0" r="0" b="0"/>
            <a:pathLst>
              <a:path w="3764" h="1">
                <a:moveTo>
                  <a:pt x="0" y="0"/>
                </a:moveTo>
                <a:lnTo>
                  <a:pt x="3763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895600" y="5003800"/>
            <a:ext cx="3175" cy="0"/>
          </a:xfrm>
          <a:custGeom>
            <a:avLst/>
            <a:gdLst/>
            <a:ahLst/>
            <a:cxnLst/>
            <a:rect l="0" t="0" r="0" b="0"/>
            <a:pathLst>
              <a:path w="3764" h="1">
                <a:moveTo>
                  <a:pt x="0" y="0"/>
                </a:moveTo>
                <a:lnTo>
                  <a:pt x="3763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59100" y="4826000"/>
            <a:ext cx="3175" cy="0"/>
          </a:xfrm>
          <a:custGeom>
            <a:avLst/>
            <a:gdLst/>
            <a:ahLst/>
            <a:cxnLst/>
            <a:rect l="0" t="0" r="0" b="0"/>
            <a:pathLst>
              <a:path w="3764" h="1">
                <a:moveTo>
                  <a:pt x="0" y="0"/>
                </a:moveTo>
                <a:lnTo>
                  <a:pt x="3763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959100" y="4826000"/>
            <a:ext cx="3175" cy="0"/>
          </a:xfrm>
          <a:custGeom>
            <a:avLst/>
            <a:gdLst/>
            <a:ahLst/>
            <a:cxnLst/>
            <a:rect l="0" t="0" r="0" b="0"/>
            <a:pathLst>
              <a:path w="3764" h="1">
                <a:moveTo>
                  <a:pt x="0" y="0"/>
                </a:moveTo>
                <a:lnTo>
                  <a:pt x="3763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10000" y="2209800"/>
            <a:ext cx="3175" cy="0"/>
          </a:xfrm>
          <a:custGeom>
            <a:avLst/>
            <a:gdLst/>
            <a:ahLst/>
            <a:cxnLst/>
            <a:rect l="0" t="0" r="0" b="0"/>
            <a:pathLst>
              <a:path w="3763" h="1">
                <a:moveTo>
                  <a:pt x="0" y="0"/>
                </a:moveTo>
                <a:lnTo>
                  <a:pt x="3762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10000" y="2209800"/>
            <a:ext cx="3175" cy="0"/>
          </a:xfrm>
          <a:custGeom>
            <a:avLst/>
            <a:gdLst/>
            <a:ahLst/>
            <a:cxnLst/>
            <a:rect l="0" t="0" r="0" b="0"/>
            <a:pathLst>
              <a:path w="3763" h="1">
                <a:moveTo>
                  <a:pt x="0" y="0"/>
                </a:moveTo>
                <a:lnTo>
                  <a:pt x="3762" y="0"/>
                </a:lnTo>
                <a:close/>
              </a:path>
            </a:pathLst>
          </a:custGeom>
          <a:ln w="254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Showcard Gothic" pitchFamily="82" charset="0"/>
                <a:ea typeface="+mj-ea"/>
                <a:cs typeface="+mj-cs"/>
              </a:rPr>
              <a:t>Voltage</a:t>
            </a:r>
            <a:endParaRPr lang="en-US" sz="6000" dirty="0">
              <a:latin typeface="Showcard Gothic" pitchFamily="82" charset="0"/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534400" cy="5257800"/>
          </a:xfrm>
        </p:spPr>
        <p:txBody>
          <a:bodyPr/>
          <a:lstStyle/>
          <a:p>
            <a:pPr eaLnBrk="1" hangingPunct="1"/>
            <a:r>
              <a:rPr lang="en-US" sz="3200"/>
              <a:t>Voltage is the difference in electrical potential between two places where electrons are flowing. </a:t>
            </a:r>
          </a:p>
          <a:p>
            <a:pPr lvl="1" eaLnBrk="1" hangingPunct="1"/>
            <a:r>
              <a:rPr lang="en-US" sz="2800"/>
              <a:t>A negative charge (electron) wants to move away from other negative charges (other electrons.)</a:t>
            </a:r>
          </a:p>
          <a:p>
            <a:pPr lvl="2" eaLnBrk="1" hangingPunct="1"/>
            <a:r>
              <a:rPr lang="en-US" sz="2500"/>
              <a:t>These repulsive forces increase as electrons are closer to each other.</a:t>
            </a:r>
          </a:p>
          <a:p>
            <a:pPr lvl="2" eaLnBrk="1" hangingPunct="1"/>
            <a:r>
              <a:rPr lang="en-US" sz="2500"/>
              <a:t>Electrons flow from high potential energy to low potential.</a:t>
            </a:r>
          </a:p>
          <a:p>
            <a:pPr lvl="3" eaLnBrk="1" hangingPunct="1"/>
            <a:r>
              <a:rPr lang="en-US" sz="2200"/>
              <a:t>This potential difference is usually just called voltage</a:t>
            </a:r>
          </a:p>
          <a:p>
            <a:pPr lvl="1" eaLnBrk="1" hangingPunct="1"/>
            <a:r>
              <a:rPr lang="en-US" sz="2800"/>
              <a:t>Voltage provides the energy that pushes and pulls electrons through the circuit.</a:t>
            </a:r>
          </a:p>
          <a:p>
            <a:pPr eaLnBrk="1" hangingPunct="1"/>
            <a:r>
              <a:rPr lang="en-US" sz="3200"/>
              <a:t>Voltage is measured in </a:t>
            </a:r>
            <a:r>
              <a:rPr lang="en-US" sz="3200" b="1" u="sng"/>
              <a:t>Volts</a:t>
            </a:r>
            <a:r>
              <a:rPr lang="en-US" sz="3200" b="1"/>
              <a:t> (V)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/>
              <a:t>Batteries</a:t>
            </a:r>
            <a:endParaRPr lang="en-US" sz="5500">
              <a:latin typeface="Showcard Gothic" pitchFamily="82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6172200" cy="4572000"/>
          </a:xfrm>
        </p:spPr>
        <p:txBody>
          <a:bodyPr/>
          <a:lstStyle/>
          <a:p>
            <a:pPr eaLnBrk="1" hangingPunct="1"/>
            <a:r>
              <a:rPr lang="en-US" sz="3200"/>
              <a:t>Batteries can have different voltage, and therefore push different strength currents</a:t>
            </a:r>
          </a:p>
          <a:p>
            <a:pPr lvl="1" eaLnBrk="1" hangingPunct="1"/>
            <a:r>
              <a:rPr lang="en-US"/>
              <a:t>Range from 1.5 volts to 12 volts</a:t>
            </a:r>
          </a:p>
          <a:p>
            <a:pPr lvl="1" eaLnBrk="1" hangingPunct="1">
              <a:buFont typeface="Wingdings 2" charset="2"/>
              <a:buNone/>
            </a:pPr>
            <a:r>
              <a:rPr lang="en-US"/>
              <a:t>			     	</a:t>
            </a:r>
          </a:p>
          <a:p>
            <a:pPr eaLnBrk="1" hangingPunct="1"/>
            <a:r>
              <a:rPr lang="en-US" sz="3200"/>
              <a:t>Batteries have a positive terminal and a negative terminal.</a:t>
            </a:r>
          </a:p>
          <a:p>
            <a:pPr lvl="1" eaLnBrk="1" hangingPunct="1"/>
            <a:r>
              <a:rPr lang="en-US"/>
              <a:t>Electrons are pushed from the negative terminal and are pulled towards the positive terminal</a:t>
            </a:r>
          </a:p>
          <a:p>
            <a:pPr lvl="1" eaLnBrk="1" hangingPunct="1"/>
            <a:r>
              <a:rPr lang="en-US" b="1" u="sng"/>
              <a:t>BUT </a:t>
            </a:r>
            <a:r>
              <a:rPr lang="en-US"/>
              <a:t>current is in the opposite direction</a:t>
            </a:r>
          </a:p>
        </p:txBody>
      </p:sp>
      <p:pic>
        <p:nvPicPr>
          <p:cNvPr id="22532" name="Picture 6" descr="http://ts3.mm.bing.net/th?id=H.4607598798309266&amp;pid=15.1"/>
          <p:cNvPicPr>
            <a:picLocks noChangeAspect="1" noChangeArrowheads="1"/>
          </p:cNvPicPr>
          <p:nvPr/>
        </p:nvPicPr>
        <p:blipFill>
          <a:blip r:embed="rId3"/>
          <a:srcRect l="22400" r="25600"/>
          <a:stretch>
            <a:fillRect/>
          </a:stretch>
        </p:blipFill>
        <p:spPr bwMode="auto">
          <a:xfrm>
            <a:off x="0" y="5029200"/>
            <a:ext cx="9509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" descr="http://ts4.mm.bing.net/th?id=I.4839827655557151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0"/>
            <a:ext cx="26670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0" descr="http://ts3.mm.bing.net/th?id=I.5021990090901398&amp;pid=15.1"/>
          <p:cNvPicPr>
            <a:picLocks noChangeAspect="1" noChangeArrowheads="1"/>
          </p:cNvPicPr>
          <p:nvPr/>
        </p:nvPicPr>
        <p:blipFill>
          <a:blip r:embed="rId5"/>
          <a:srcRect l="12801" r="12801"/>
          <a:stretch>
            <a:fillRect/>
          </a:stretch>
        </p:blipFill>
        <p:spPr bwMode="auto">
          <a:xfrm>
            <a:off x="5257800" y="0"/>
            <a:ext cx="13033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4" descr="http://ts4.mm.bing.net/th?id=H.4647413138131095&amp;pid=15.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72300" y="4686300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6" descr="http://ts1.mm.bing.net/th?id=H.4677052688237748&amp;pid=15.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0"/>
            <a:ext cx="1790700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8" descr="http://ts1.mm.bing.net/th?id=I.4733144960336100&amp;pid=15.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2590800"/>
            <a:ext cx="20621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Showcard Gothic" pitchFamily="82" charset="0"/>
                <a:ea typeface="+mj-ea"/>
                <a:cs typeface="+mj-cs"/>
              </a:rPr>
              <a:t>Voltage</a:t>
            </a:r>
            <a:endParaRPr lang="en-US" sz="6000" dirty="0">
              <a:latin typeface="Showcard Gothic" pitchFamily="82" charset="0"/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534400" cy="5029200"/>
          </a:xfrm>
        </p:spPr>
        <p:txBody>
          <a:bodyPr/>
          <a:lstStyle/>
          <a:p>
            <a:pPr eaLnBrk="1" hangingPunct="1"/>
            <a:r>
              <a:rPr lang="en-US" sz="4000"/>
              <a:t>Basically…</a:t>
            </a:r>
          </a:p>
          <a:p>
            <a:pPr lvl="1" eaLnBrk="1" hangingPunct="1"/>
            <a:r>
              <a:rPr lang="en-US" sz="4000"/>
              <a:t>Voltage is potential electrical difference that sets a charge in motion</a:t>
            </a:r>
          </a:p>
          <a:p>
            <a:pPr lvl="1" eaLnBrk="1" hangingPunct="1"/>
            <a:r>
              <a:rPr lang="en-US" sz="4000">
                <a:solidFill>
                  <a:srgbClr val="FF0000"/>
                </a:solidFill>
              </a:rPr>
              <a:t>Voltage is the </a:t>
            </a:r>
            <a:r>
              <a:rPr lang="en-US" sz="4000" b="1" u="sng">
                <a:solidFill>
                  <a:srgbClr val="FF0000"/>
                </a:solidFill>
              </a:rPr>
              <a:t>PUSH</a:t>
            </a:r>
            <a:r>
              <a:rPr lang="en-US" sz="4000">
                <a:solidFill>
                  <a:srgbClr val="FF0000"/>
                </a:solidFill>
              </a:rPr>
              <a:t> and is measured in </a:t>
            </a:r>
            <a:r>
              <a:rPr lang="en-US" sz="4000" b="1" u="sng">
                <a:solidFill>
                  <a:srgbClr val="FF0000"/>
                </a:solidFill>
              </a:rPr>
              <a:t>Volts</a:t>
            </a:r>
            <a:r>
              <a:rPr lang="en-US" sz="4000" b="1">
                <a:solidFill>
                  <a:srgbClr val="FF0000"/>
                </a:solidFill>
              </a:rPr>
              <a:t> (V)</a:t>
            </a:r>
          </a:p>
          <a:p>
            <a:pPr eaLnBrk="1" hangingPunct="1"/>
            <a:endParaRPr lang="en-US" sz="3200" b="1"/>
          </a:p>
          <a:p>
            <a:pPr eaLnBrk="1" hangingPunct="1"/>
            <a:endParaRPr lang="en-US"/>
          </a:p>
        </p:txBody>
      </p:sp>
      <p:pic>
        <p:nvPicPr>
          <p:cNvPr id="24580" name="Picture 2" descr="http://www.wpclipart.com/signs_symbol/safety_signs/safety_signs_2/safety_sign_high_volt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0"/>
            <a:ext cx="2286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Showcard Gothic" pitchFamily="82" charset="0"/>
                <a:ea typeface="+mj-ea"/>
                <a:cs typeface="+mj-cs"/>
              </a:rPr>
              <a:t>Current: General Idea</a:t>
            </a:r>
            <a:endParaRPr lang="en-US" sz="6000" dirty="0">
              <a:latin typeface="Showcard Gothic" pitchFamily="82" charset="0"/>
              <a:ea typeface="+mj-ea"/>
              <a:cs typeface="+mj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839200" cy="4570413"/>
          </a:xfrm>
        </p:spPr>
        <p:txBody>
          <a:bodyPr/>
          <a:lstStyle/>
          <a:p>
            <a:r>
              <a:rPr lang="en-US" sz="3600">
                <a:solidFill>
                  <a:srgbClr val="FF0000"/>
                </a:solidFill>
              </a:rPr>
              <a:t>An object moving in a specific direction</a:t>
            </a:r>
          </a:p>
          <a:p>
            <a:pPr lvl="1"/>
            <a:r>
              <a:rPr lang="en-US" sz="2800">
                <a:solidFill>
                  <a:srgbClr val="FF0000"/>
                </a:solidFill>
              </a:rPr>
              <a:t>Current can be water, air, cars, or charge</a:t>
            </a:r>
          </a:p>
          <a:p>
            <a:r>
              <a:rPr lang="en-US" sz="3600">
                <a:solidFill>
                  <a:srgbClr val="FF0000"/>
                </a:solidFill>
              </a:rPr>
              <a:t>Current is caused because of a difference in pressure on either side of an object</a:t>
            </a:r>
          </a:p>
          <a:p>
            <a:pPr lvl="1"/>
            <a:r>
              <a:rPr lang="en-US" sz="2800">
                <a:solidFill>
                  <a:srgbClr val="FF0000"/>
                </a:solidFill>
              </a:rPr>
              <a:t>Once the difference in pressure is gone, current stops</a:t>
            </a:r>
          </a:p>
          <a:p>
            <a:pPr lvl="1"/>
            <a:r>
              <a:rPr lang="en-US" sz="2800">
                <a:solidFill>
                  <a:srgbClr val="FF0000"/>
                </a:solidFill>
              </a:rPr>
              <a:t>Pumps &amp; Batteries are used to maintain a difference in pressure.</a:t>
            </a:r>
          </a:p>
          <a:p>
            <a:endParaRPr lang="en-US" sz="3600"/>
          </a:p>
          <a:p>
            <a:pPr eaLnBrk="1" hangingPunct="1">
              <a:buFont typeface="Wingdings" charset="2"/>
              <a:buNone/>
            </a:pPr>
            <a:endParaRPr lang="en-US" sz="3600"/>
          </a:p>
        </p:txBody>
      </p:sp>
      <p:pic>
        <p:nvPicPr>
          <p:cNvPr id="26628" name="Picture 4" descr="23-01Figure_F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703763"/>
            <a:ext cx="60960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5400"/>
              <a:t>Electric Current</a:t>
            </a:r>
            <a:endParaRPr lang="en-US" sz="6000">
              <a:latin typeface="Showcard Gothic" pitchFamily="82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839200" cy="4418013"/>
          </a:xfrm>
        </p:spPr>
        <p:txBody>
          <a:bodyPr/>
          <a:lstStyle/>
          <a:p>
            <a:pPr eaLnBrk="1" hangingPunct="1"/>
            <a:r>
              <a:rPr lang="en-US" sz="3300"/>
              <a:t>Just as water current is flow of water molecules, </a:t>
            </a:r>
            <a:r>
              <a:rPr lang="en-US" sz="3300" b="1"/>
              <a:t>electric current</a:t>
            </a:r>
            <a:r>
              <a:rPr lang="en-US" sz="3300"/>
              <a:t> is the flow of electric charge. </a:t>
            </a:r>
          </a:p>
          <a:p>
            <a:pPr lvl="1" eaLnBrk="1" hangingPunct="1"/>
            <a:r>
              <a:rPr lang="en-US" sz="2800"/>
              <a:t>Measured in Amperes (A)</a:t>
            </a:r>
          </a:p>
          <a:p>
            <a:pPr eaLnBrk="1" hangingPunct="1"/>
            <a:r>
              <a:rPr lang="en-US" sz="3300"/>
              <a:t>In metal circuits, moving electrons make up the flow of charge. </a:t>
            </a:r>
          </a:p>
          <a:p>
            <a:pPr lvl="1" eaLnBrk="1" hangingPunct="1"/>
            <a:r>
              <a:rPr lang="en-US" sz="2800" i="1"/>
              <a:t>Electrons</a:t>
            </a:r>
            <a:r>
              <a:rPr lang="en-US" sz="2800"/>
              <a:t> travel </a:t>
            </a:r>
          </a:p>
          <a:p>
            <a:pPr lvl="1" eaLnBrk="1" hangingPunct="1">
              <a:buFont typeface="Wingdings 2" charset="2"/>
              <a:buNone/>
            </a:pPr>
            <a:r>
              <a:rPr lang="en-US" sz="2800"/>
              <a:t>negative to positive</a:t>
            </a:r>
          </a:p>
          <a:p>
            <a:pPr lvl="1" eaLnBrk="1" hangingPunct="1"/>
            <a:r>
              <a:rPr lang="en-US" sz="2800" i="1"/>
              <a:t>Current</a:t>
            </a:r>
            <a:r>
              <a:rPr lang="en-US" sz="2800"/>
              <a:t> travels in</a:t>
            </a:r>
          </a:p>
          <a:p>
            <a:pPr lvl="1" eaLnBrk="1" hangingPunct="1">
              <a:buFont typeface="Wingdings 2" charset="2"/>
              <a:buNone/>
            </a:pPr>
            <a:r>
              <a:rPr lang="en-US" sz="2800"/>
              <a:t>the OPPOSITE  direction </a:t>
            </a:r>
          </a:p>
          <a:p>
            <a:pPr lvl="1" eaLnBrk="1" hangingPunct="1">
              <a:buFont typeface="Wingdings 2" charset="2"/>
              <a:buNone/>
            </a:pPr>
            <a:r>
              <a:rPr lang="en-US" sz="2800"/>
              <a:t>as electrons do.</a:t>
            </a:r>
          </a:p>
          <a:p>
            <a:pPr lvl="1" eaLnBrk="1" hangingPunct="1">
              <a:buFont typeface="Wingdings 2" charset="2"/>
              <a:buNone/>
            </a:pPr>
            <a:endParaRPr lang="en-US" sz="3300"/>
          </a:p>
          <a:p>
            <a:pPr eaLnBrk="1" hangingPunct="1">
              <a:buFontTx/>
              <a:buNone/>
            </a:pPr>
            <a:endParaRPr lang="en-US" sz="3300"/>
          </a:p>
          <a:p>
            <a:pPr eaLnBrk="1" hangingPunct="1"/>
            <a:endParaRPr lang="en-US" sz="3300"/>
          </a:p>
        </p:txBody>
      </p:sp>
      <p:pic>
        <p:nvPicPr>
          <p:cNvPr id="28676" name="Picture 6" descr="23-04Figure_F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6738" y="4572000"/>
            <a:ext cx="47672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fig23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Showcard Gothic" pitchFamily="82" charset="0"/>
                <a:ea typeface="+mj-ea"/>
                <a:cs typeface="+mj-cs"/>
              </a:rPr>
              <a:t>Types of Current</a:t>
            </a:r>
            <a:endParaRPr lang="en-US" sz="6000" dirty="0">
              <a:latin typeface="Showcard Gothic" pitchFamily="82" charset="0"/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8153400" cy="441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Wingdings" charset="2"/>
              <a:buNone/>
            </a:pPr>
            <a:r>
              <a:rPr lang="en-US" sz="2800" b="1"/>
              <a:t>THERE ARE TWO TYPES OF CURRENT: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800"/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/>
              <a:t>In a </a:t>
            </a:r>
            <a:r>
              <a:rPr lang="en-US" sz="2400" i="1">
                <a:solidFill>
                  <a:srgbClr val="FFCC00"/>
                </a:solidFill>
              </a:rPr>
              <a:t>direct current</a:t>
            </a:r>
            <a:r>
              <a:rPr lang="en-US" sz="2400" i="1"/>
              <a:t> (DC) </a:t>
            </a:r>
            <a:r>
              <a:rPr lang="en-US" sz="2400"/>
              <a:t>the current always moves from one terminal to the other in the same direction. 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100"/>
              <a:t>- example: battery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/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/>
              <a:t>In an</a:t>
            </a:r>
            <a:r>
              <a:rPr lang="en-US" sz="2400" i="1">
                <a:solidFill>
                  <a:srgbClr val="FFCC00"/>
                </a:solidFill>
              </a:rPr>
              <a:t> alternating current</a:t>
            </a:r>
            <a:r>
              <a:rPr lang="en-US" sz="2400" i="1"/>
              <a:t> (AC) </a:t>
            </a:r>
            <a:r>
              <a:rPr lang="en-US" sz="2400"/>
              <a:t>the current will 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/>
              <a:t>always alternate directions at regular intervals. 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100"/>
              <a:t>- example: appliances at home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endParaRPr lang="en-US" sz="2100"/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Remember, direction of the current is 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opposite the direction of electron flow. 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238500"/>
            <a:ext cx="27432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2744</TotalTime>
  <Words>857</Words>
  <Application>Microsoft Macintosh PowerPoint</Application>
  <PresentationFormat>On-screen Show (4:3)</PresentationFormat>
  <Paragraphs>144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Verdana</vt:lpstr>
      <vt:lpstr>ＭＳ Ｐゴシック</vt:lpstr>
      <vt:lpstr>Arial</vt:lpstr>
      <vt:lpstr>Tw Cen MT</vt:lpstr>
      <vt:lpstr>Wingdings</vt:lpstr>
      <vt:lpstr>Wingdings 2</vt:lpstr>
      <vt:lpstr>Showcard Gothic</vt:lpstr>
      <vt:lpstr>Median</vt:lpstr>
      <vt:lpstr>CURRENTS AND OHM’S LAW</vt:lpstr>
      <vt:lpstr>What?</vt:lpstr>
      <vt:lpstr>Ohm’s Law</vt:lpstr>
      <vt:lpstr>Voltage</vt:lpstr>
      <vt:lpstr>Batteries</vt:lpstr>
      <vt:lpstr>Voltage</vt:lpstr>
      <vt:lpstr>Current: General Idea</vt:lpstr>
      <vt:lpstr>Electric Current</vt:lpstr>
      <vt:lpstr>Types of Current</vt:lpstr>
      <vt:lpstr>Voltage and Current</vt:lpstr>
      <vt:lpstr>Practice!</vt:lpstr>
      <vt:lpstr>Resistance (R)</vt:lpstr>
      <vt:lpstr>Resistance (R)</vt:lpstr>
      <vt:lpstr>Resistance and Wires…</vt:lpstr>
      <vt:lpstr>Resistance (R)</vt:lpstr>
      <vt:lpstr>Ohm’s Law</vt:lpstr>
      <vt:lpstr>Practice!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and Parallel Circuits</dc:title>
  <dc:creator> </dc:creator>
  <cp:lastModifiedBy>Ian Banker</cp:lastModifiedBy>
  <cp:revision>98</cp:revision>
  <dcterms:created xsi:type="dcterms:W3CDTF">2015-01-22T02:18:40Z</dcterms:created>
  <dcterms:modified xsi:type="dcterms:W3CDTF">2015-01-22T02:18:48Z</dcterms:modified>
</cp:coreProperties>
</file>