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0" r:id="rId3"/>
    <p:sldId id="291" r:id="rId4"/>
    <p:sldId id="305" r:id="rId5"/>
    <p:sldId id="287" r:id="rId6"/>
    <p:sldId id="303" r:id="rId7"/>
    <p:sldId id="304" r:id="rId8"/>
    <p:sldId id="292" r:id="rId9"/>
    <p:sldId id="293" r:id="rId10"/>
    <p:sldId id="306" r:id="rId11"/>
    <p:sldId id="294" r:id="rId12"/>
    <p:sldId id="295" r:id="rId13"/>
    <p:sldId id="307" r:id="rId14"/>
    <p:sldId id="308" r:id="rId15"/>
    <p:sldId id="296" r:id="rId16"/>
    <p:sldId id="310" r:id="rId17"/>
    <p:sldId id="309" r:id="rId18"/>
    <p:sldId id="257" r:id="rId19"/>
    <p:sldId id="258" r:id="rId20"/>
    <p:sldId id="260" r:id="rId21"/>
    <p:sldId id="300" r:id="rId22"/>
    <p:sldId id="301" r:id="rId23"/>
    <p:sldId id="272" r:id="rId24"/>
    <p:sldId id="261" r:id="rId25"/>
    <p:sldId id="263" r:id="rId26"/>
    <p:sldId id="302" r:id="rId27"/>
    <p:sldId id="285" r:id="rId28"/>
    <p:sldId id="311" r:id="rId2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8" autoAdjust="0"/>
    <p:restoredTop sz="94718" autoAdjust="0"/>
  </p:normalViewPr>
  <p:slideViewPr>
    <p:cSldViewPr>
      <p:cViewPr>
        <p:scale>
          <a:sx n="70" d="100"/>
          <a:sy n="70" d="100"/>
        </p:scale>
        <p:origin x="-4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E762601A-1C66-5E4F-BBC1-BA89B10850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22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73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0B4E6-C5EA-5940-A181-0D5EF33C07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F9FF8-0586-1047-B184-B3F19135F56F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24E0E0-26BF-8942-9BDF-C38FF6B3FB93}" type="slidenum">
              <a:rPr lang="en-US"/>
              <a:pPr/>
              <a:t>19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EED9A-9E9B-8042-913B-F60BD53AD3B1}" type="slidenum">
              <a:rPr lang="en-US"/>
              <a:pPr/>
              <a:t>20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1CA27-50DB-B842-8B1C-77753C9A38AC}" type="slidenum">
              <a:rPr lang="en-US"/>
              <a:pPr/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E5AE3-1750-BC4B-9219-C768330B9C03}" type="slidenum">
              <a:rPr lang="en-US"/>
              <a:pPr/>
              <a:t>22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80F08D-CA81-2F44-9F4A-DD52B80E5B6C}" type="slidenum">
              <a:rPr lang="en-US"/>
              <a:pPr/>
              <a:t>23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C0E2F-73A3-1F43-96A0-29F314235CDB}" type="slidenum">
              <a:rPr lang="en-US"/>
              <a:pPr/>
              <a:t>24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D777B-768E-1241-B1CC-29389ACB8EC2}" type="slidenum">
              <a:rPr lang="en-US"/>
              <a:pPr/>
              <a:t>25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45D9D1-0DD7-8743-9781-106FAA7CFDDC}" type="slidenum">
              <a:rPr lang="en-US"/>
              <a:pPr/>
              <a:t>26</a:t>
            </a:fld>
            <a:endParaRPr lang="en-US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2240F-F9FA-4547-ADBF-1AC70CAA253A}" type="slidenum">
              <a:rPr lang="en-US"/>
              <a:pPr/>
              <a:t>27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2725E-5BD2-A44C-A0BD-21B255C4D0F8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7A8235-B590-3A4C-9983-06731EC5A43B}" type="slidenum">
              <a:rPr lang="en-US"/>
              <a:pPr/>
              <a:t>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71AAC-DCF9-4447-A162-4F7D334B06F8}" type="slidenum">
              <a:rPr lang="en-US"/>
              <a:pPr/>
              <a:t>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BAAC4-28FA-4440-BF4C-69BAD8DC2B6D}" type="slidenum">
              <a:rPr lang="en-US"/>
              <a:pPr/>
              <a:t>12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8CDACC-8BE5-314C-8064-6B67E115B267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66B16-8B87-414F-A455-2A02393A4871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E723C-06AC-8C4C-B0C0-A5BECFF9B540}" type="slidenum">
              <a:rPr lang="en-US"/>
              <a:pPr/>
              <a:t>17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34D915-7FFB-2B4D-A1C9-C6DCB0AAD619}" type="slidenum">
              <a:rPr lang="en-US"/>
              <a:pPr/>
              <a:t>18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971BB1-A4F0-BC4F-B1FA-20862681E170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2CFFF-079C-AF4D-9C0F-ACCFD370E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A030E57F-AC3C-A148-8941-4329D75225BD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4038600" cy="2074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56063"/>
            <a:ext cx="4038600" cy="2074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6C114-2910-D148-AB92-98021535E1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A8419-B07E-2640-8128-C4F987A61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FE68E81-BC0F-4544-8892-E94C2F159E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1747B7-39D5-3049-B2B7-4DD836223A6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665EE4-5584-1E46-A896-9989F1D013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C6510-28E2-F248-9870-FFED8D3C5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98B73C-AAE7-044D-A789-C5C1983CF3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7B99-F475-8B48-AE5C-F563F1D036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0BDE60AE-1E1C-924E-9D45-B0F594B0AE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Verdana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65EBBEC8-F775-0A42-863B-4B321F16FF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41" r:id="rId2"/>
    <p:sldLayoutId id="2147484147" r:id="rId3"/>
    <p:sldLayoutId id="2147484148" r:id="rId4"/>
    <p:sldLayoutId id="2147484149" r:id="rId5"/>
    <p:sldLayoutId id="2147484142" r:id="rId6"/>
    <p:sldLayoutId id="2147484150" r:id="rId7"/>
    <p:sldLayoutId id="2147484143" r:id="rId8"/>
    <p:sldLayoutId id="2147484151" r:id="rId9"/>
    <p:sldLayoutId id="2147484144" r:id="rId10"/>
    <p:sldLayoutId id="2147484152" r:id="rId11"/>
    <p:sldLayoutId id="2147484145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4572000"/>
            <a:ext cx="7239000" cy="13176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600" dirty="0">
                <a:latin typeface="Showcard Gothic" pitchFamily="82" charset="0"/>
              </a:rPr>
              <a:t>Series and Parallel Circuits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sz="5000"/>
              <a:t>Circuit Symbols: How to Draw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971675"/>
            <a:ext cx="85153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You try to draw some circuits: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 eaLnBrk="1" hangingPunct="1">
              <a:buFont typeface="Wingdings" charset="2"/>
              <a:buAutoNum type="arabicPeriod"/>
            </a:pPr>
            <a:r>
              <a:rPr lang="en-US" sz="3200" b="1"/>
              <a:t>A circuit with one resistor, one battery, and one switch.</a:t>
            </a:r>
          </a:p>
          <a:p>
            <a:pPr marL="609600" indent="-609600" eaLnBrk="1" hangingPunct="1">
              <a:buFont typeface="Wingdings" charset="2"/>
              <a:buAutoNum type="arabicPeriod"/>
            </a:pPr>
            <a:endParaRPr lang="en-US" sz="3200" b="1"/>
          </a:p>
          <a:p>
            <a:pPr marL="609600" indent="-609600" eaLnBrk="1" hangingPunct="1">
              <a:buFont typeface="Wingdings" charset="2"/>
              <a:buAutoNum type="arabicPeriod"/>
            </a:pPr>
            <a:endParaRPr lang="en-US" sz="3200" b="1"/>
          </a:p>
          <a:p>
            <a:pPr marL="609600" indent="-609600" eaLnBrk="1" hangingPunct="1">
              <a:buFont typeface="Wingdings" charset="2"/>
              <a:buAutoNum type="arabicPeriod"/>
            </a:pPr>
            <a:r>
              <a:rPr lang="en-US" sz="3200" b="1"/>
              <a:t>A circuit with two resistors, three batteries, and one switch.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Circuits: 2 Diff Types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4418013"/>
          </a:xfrm>
        </p:spPr>
        <p:txBody>
          <a:bodyPr/>
          <a:lstStyle/>
          <a:p>
            <a:pPr eaLnBrk="1" hangingPunct="1"/>
            <a:r>
              <a:rPr lang="en-US" sz="5100"/>
              <a:t>Can either be series or parallel.</a:t>
            </a:r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>
              <a:buFont typeface="Wingdings" charset="2"/>
              <a:buNone/>
            </a:pPr>
            <a:r>
              <a:rPr lang="en-US" sz="4000"/>
              <a:t>Series: 1 path		   Parallel: 2+ Paths</a:t>
            </a:r>
          </a:p>
          <a:p>
            <a:pPr eaLnBrk="1" hangingPunct="1"/>
            <a:endParaRPr lang="en-US" sz="5100"/>
          </a:p>
        </p:txBody>
      </p:sp>
      <p:pic>
        <p:nvPicPr>
          <p:cNvPr id="20484" name="Picture 4" descr="u9l4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/>
              <a:t>Overview: Series v Parallel Circuits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40016"/>
          <a:ext cx="9144000" cy="52179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</a:rPr>
                        <a:t>Series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</a:rPr>
                        <a:t>Parallel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138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Pathways for electrons and current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Only 1 path.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Multiple Pathways for current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138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Current (I)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Always the same throughout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Different at each branch – MUST CALCULATE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203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Voltage (V)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VOLTAGE DROP after every resistor/bulb: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MUST CALCULATE each separately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Each Branch starts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with same voltage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(Voltage drops to 0v after each branch)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203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Resistance (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Add up all to get total 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Each branch different - MUST CALCULATE each branch separately – Ohm’s Law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/>
              <a:t>Let’s Practice: Identify WS…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445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Showcard Gothic" pitchFamily="82" charset="0"/>
              </a:rPr>
              <a:t>Try some drawings!</a:t>
            </a:r>
          </a:p>
        </p:txBody>
      </p:sp>
      <p:sp>
        <p:nvSpPr>
          <p:cNvPr id="6" name="Content Placeholder 5"/>
          <p:cNvSpPr txBox="1">
            <a:spLocks/>
          </p:cNvSpPr>
          <p:nvPr/>
        </p:nvSpPr>
        <p:spPr bwMode="auto">
          <a:xfrm>
            <a:off x="228600" y="1600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1) Series: with 2 resistors (one is 4 ohm, one is 7ohm), a 12V battery, and a 10 ohm light bulb.</a:t>
            </a: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2) Parallel: with a 1.5 volt battery and 3 light bulbs (each on its own branch).  Light bulbs have a resistance of 2, 4, and 6 ohms.</a:t>
            </a: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3) Series: 6v battery, one switch, one 20ohm resistor.</a:t>
            </a: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4) Parallel: 12volt battery, 3 light bulbs.  2 light bulbs (2 and 3 ohms) are on one branch, while the 3</a:t>
            </a:r>
            <a:r>
              <a:rPr lang="en-US" sz="2800" baseline="30000">
                <a:latin typeface="Tw Cen MT" charset="0"/>
              </a:rPr>
              <a:t>rd</a:t>
            </a:r>
            <a:r>
              <a:rPr lang="en-US" sz="2800">
                <a:latin typeface="Tw Cen MT" charset="0"/>
              </a:rPr>
              <a:t> light bulb (8ohms) is on another branch)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Circuits: 2 Diff Types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4418013"/>
          </a:xfrm>
        </p:spPr>
        <p:txBody>
          <a:bodyPr/>
          <a:lstStyle/>
          <a:p>
            <a:pPr eaLnBrk="1" hangingPunct="1"/>
            <a:r>
              <a:rPr lang="en-US" sz="5100"/>
              <a:t>Can either be series or parallel.</a:t>
            </a:r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/>
            <a:endParaRPr lang="en-US" sz="5100"/>
          </a:p>
          <a:p>
            <a:pPr eaLnBrk="1" hangingPunct="1">
              <a:buFont typeface="Wingdings" charset="2"/>
              <a:buNone/>
            </a:pPr>
            <a:r>
              <a:rPr lang="en-US" sz="4000"/>
              <a:t>Series: 1 path		   Parallel: 2+ Paths</a:t>
            </a:r>
          </a:p>
          <a:p>
            <a:pPr eaLnBrk="1" hangingPunct="1"/>
            <a:endParaRPr lang="en-US" sz="5100"/>
          </a:p>
        </p:txBody>
      </p:sp>
      <p:pic>
        <p:nvPicPr>
          <p:cNvPr id="24580" name="Picture 4" descr="u9l4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Series circuits</a:t>
            </a:r>
            <a:endParaRPr lang="en-US" sz="6000" dirty="0">
              <a:latin typeface="Showcard Gothic" pitchFamily="82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2743200"/>
            <a:ext cx="31861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6248400" cy="4418013"/>
          </a:xfrm>
        </p:spPr>
        <p:txBody>
          <a:bodyPr/>
          <a:lstStyle/>
          <a:p>
            <a:pPr eaLnBrk="1" hangingPunct="1"/>
            <a:r>
              <a:rPr lang="en-US" sz="3600"/>
              <a:t>There is only 1 path for current/electrons to travel</a:t>
            </a:r>
          </a:p>
          <a:p>
            <a:pPr lvl="1" indent="-319088" eaLnBrk="1" hangingPunct="1">
              <a:buFont typeface="Wingdings" charset="2"/>
              <a:buChar char=""/>
            </a:pPr>
            <a:r>
              <a:rPr lang="en-US" sz="3200"/>
              <a:t>If the circuit opens in any way, the whole circuits stops working because current STOPS.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Series Circuits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915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000"/>
              <a:t>Current only takes </a:t>
            </a:r>
            <a:r>
              <a:rPr lang="en-US" sz="4000" b="1"/>
              <a:t>one</a:t>
            </a:r>
            <a:r>
              <a:rPr lang="en-US" sz="4000"/>
              <a:t> path for electrons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4000"/>
              <a:t>If you remove a light bulb or one burns out—the ENTIRE circuit stops working!</a:t>
            </a:r>
          </a:p>
          <a:p>
            <a:pPr eaLnBrk="1" hangingPunct="1">
              <a:lnSpc>
                <a:spcPct val="80000"/>
              </a:lnSpc>
            </a:pPr>
            <a:endParaRPr lang="en-US" sz="4000"/>
          </a:p>
          <a:p>
            <a:pPr eaLnBrk="1" hangingPunct="1">
              <a:lnSpc>
                <a:spcPct val="80000"/>
              </a:lnSpc>
            </a:pPr>
            <a:r>
              <a:rPr lang="en-US" sz="4000"/>
              <a:t>Current </a:t>
            </a:r>
            <a:r>
              <a:rPr lang="en-US" sz="4000" b="1"/>
              <a:t>stays the same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/>
              <a:t>as it flows through every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4000"/>
              <a:t>part of the circuit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2900"/>
              <a:t>Resistance (and therefore </a:t>
            </a:r>
          </a:p>
          <a:p>
            <a:pPr lvl="1" indent="-319088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2900"/>
              <a:t>voltage), will change at different </a:t>
            </a:r>
          </a:p>
          <a:p>
            <a:pPr lvl="1" indent="-319088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2900"/>
              <a:t>points on a series circuit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endParaRPr lang="en-US" sz="2900"/>
          </a:p>
        </p:txBody>
      </p:sp>
      <p:pic>
        <p:nvPicPr>
          <p:cNvPr id="18437" name="Picture 6" descr="http://www.offthemarkcartoons.com/cartoons/2001-12-20.gif"/>
          <p:cNvPicPr>
            <a:picLocks noChangeAspect="1" noChangeArrowheads="1"/>
          </p:cNvPicPr>
          <p:nvPr/>
        </p:nvPicPr>
        <p:blipFill>
          <a:blip r:embed="rId3"/>
          <a:srcRect t="6000" b="12000"/>
          <a:stretch>
            <a:fillRect/>
          </a:stretch>
        </p:blipFill>
        <p:spPr bwMode="auto">
          <a:xfrm>
            <a:off x="6007100" y="3429000"/>
            <a:ext cx="31369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500">
                <a:latin typeface="Showcard Gothic" pitchFamily="82" charset="0"/>
              </a:rPr>
              <a:t>Current in Series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5105400" cy="4572000"/>
          </a:xfrm>
        </p:spPr>
        <p:txBody>
          <a:bodyPr/>
          <a:lstStyle/>
          <a:p>
            <a:pPr eaLnBrk="1" hangingPunct="1"/>
            <a:r>
              <a:rPr lang="en-US" sz="2800" b="1"/>
              <a:t>Current is the same at all points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Electric current always FLOWS from positive (+) to negative (-) </a:t>
            </a:r>
          </a:p>
          <a:p>
            <a:pPr lvl="1" eaLnBrk="1" hangingPunct="1"/>
            <a:r>
              <a:rPr lang="en-US" sz="2800">
                <a:solidFill>
                  <a:srgbClr val="FF0000"/>
                </a:solidFill>
              </a:rPr>
              <a:t>Which is OPPOSITE the flow of electrons.</a:t>
            </a:r>
          </a:p>
          <a:p>
            <a:pPr lvl="1" eaLnBrk="1" hangingPunct="1"/>
            <a:endParaRPr lang="en-US" sz="2800">
              <a:solidFill>
                <a:srgbClr val="FF0000"/>
              </a:solidFill>
            </a:endParaRPr>
          </a:p>
          <a:p>
            <a:pPr eaLnBrk="1" hangingPunct="1"/>
            <a:r>
              <a:rPr lang="en-US" sz="2800"/>
              <a:t>Use Ohm’s Law to find current using total resistance and voltage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3088" y="1600200"/>
            <a:ext cx="3490912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4067175"/>
            <a:ext cx="28956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5000"/>
              <a:t>Circuits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16400"/>
            <a:ext cx="3962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Provides a path for electricity to travel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/>
              <a:t>Similar to water pipes in your house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/>
              <a:t>Because of the </a:t>
            </a:r>
            <a:r>
              <a:rPr lang="en-US" sz="3300" b="1"/>
              <a:t>voltage </a:t>
            </a:r>
            <a:r>
              <a:rPr lang="en-US" sz="3300"/>
              <a:t>of an outlet, electrons will travel through the circuit</a:t>
            </a:r>
          </a:p>
          <a:p>
            <a:pPr lvl="1" eaLnBrk="1" hangingPunct="1">
              <a:lnSpc>
                <a:spcPct val="90000"/>
              </a:lnSpc>
            </a:pPr>
            <a:endParaRPr lang="en-US" sz="3600"/>
          </a:p>
          <a:p>
            <a:pPr eaLnBrk="1" hangingPunct="1">
              <a:lnSpc>
                <a:spcPct val="90000"/>
              </a:lnSpc>
            </a:pPr>
            <a:r>
              <a:rPr lang="en-US" sz="3600"/>
              <a:t>Electrons NEED to travel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600"/>
              <a:t>around the </a:t>
            </a:r>
            <a:r>
              <a:rPr lang="en-US" sz="3600" i="1"/>
              <a:t>ENTIRE </a:t>
            </a:r>
            <a:r>
              <a:rPr lang="en-US" sz="3600"/>
              <a:t>path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3600"/>
              <a:t>for anything to work</a:t>
            </a:r>
          </a:p>
        </p:txBody>
      </p:sp>
      <p:sp>
        <p:nvSpPr>
          <p:cNvPr id="10245" name="AutoShape 6" descr="http://wollmannde.weebly.com/uploads/1/7/7/7/17777867/118661.png"/>
          <p:cNvSpPr>
            <a:spLocks noChangeAspect="1" noChangeArrowheads="1"/>
          </p:cNvSpPr>
          <p:nvPr/>
        </p:nvSpPr>
        <p:spPr bwMode="auto">
          <a:xfrm>
            <a:off x="173038" y="-738188"/>
            <a:ext cx="2371725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Resistance in Series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4191000" cy="5268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4300" b="1"/>
              <a:t>Add up all resistors to get total resistance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4100"/>
              <a:t>Current MUST go through each resistor in series because there is only one path.  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2438400"/>
            <a:ext cx="3886200" cy="28829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Voltage Series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89088"/>
            <a:ext cx="4572000" cy="5268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 b="1"/>
              <a:t>Voltage “drops” after each resistor has been passed.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700"/>
              <a:t>Calculate voltage drop by calculating voltage at each resistor </a:t>
            </a:r>
          </a:p>
          <a:p>
            <a:pPr lvl="2" indent="-273050" eaLnBrk="1" hangingPunct="1">
              <a:lnSpc>
                <a:spcPct val="90000"/>
              </a:lnSpc>
              <a:buFont typeface="Wingdings 2" charset="2"/>
              <a:buChar char=""/>
            </a:pPr>
            <a:r>
              <a:rPr lang="en-US" sz="2800"/>
              <a:t>V = I*R</a:t>
            </a:r>
          </a:p>
          <a:p>
            <a:pPr lvl="2" indent="-273050" eaLnBrk="1" hangingPunct="1">
              <a:lnSpc>
                <a:spcPct val="90000"/>
              </a:lnSpc>
              <a:buFont typeface="Wingdings 2" charset="2"/>
              <a:buChar char=""/>
            </a:pPr>
            <a:r>
              <a:rPr lang="en-US" sz="2800"/>
              <a:t>V = (current * resistor)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75" y="2209800"/>
            <a:ext cx="42386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5500">
                <a:latin typeface="Showcard Gothic" pitchFamily="82" charset="0"/>
              </a:rPr>
              <a:t>Sample Problem #1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382000" cy="4876800"/>
          </a:xfrm>
        </p:spPr>
        <p:txBody>
          <a:bodyPr/>
          <a:lstStyle/>
          <a:p>
            <a:pPr marL="609600" indent="-609600" eaLnBrk="1" hangingPunct="1"/>
            <a:r>
              <a:rPr lang="en-US" sz="3400"/>
              <a:t>Draw a series circuit with a 3 different1.5 V batteries (all together), 2 equal resistors, and a current of 0.5 A.</a:t>
            </a:r>
          </a:p>
          <a:p>
            <a:pPr marL="609600" indent="-609600" eaLnBrk="1" hangingPunct="1">
              <a:buFont typeface="Wingdings" charset="2"/>
              <a:buAutoNum type="arabicPeriod"/>
            </a:pPr>
            <a:r>
              <a:rPr lang="en-US" sz="3400"/>
              <a:t>What is the </a:t>
            </a:r>
            <a:r>
              <a:rPr lang="en-US" sz="3400">
                <a:solidFill>
                  <a:srgbClr val="FFFF00"/>
                </a:solidFill>
              </a:rPr>
              <a:t>total voltage </a:t>
            </a:r>
            <a:r>
              <a:rPr lang="en-US" sz="3400"/>
              <a:t>of the circuit?</a:t>
            </a:r>
          </a:p>
          <a:p>
            <a:pPr marL="930275" lvl="1" indent="-609600" eaLnBrk="1" hangingPunct="1">
              <a:buFont typeface="Wingdings 2" charset="2"/>
              <a:buNone/>
            </a:pPr>
            <a:r>
              <a:rPr lang="en-US" sz="2800"/>
              <a:t>3 * 1.5 volts = </a:t>
            </a:r>
            <a:r>
              <a:rPr lang="en-US" sz="2800">
                <a:solidFill>
                  <a:srgbClr val="FF0000"/>
                </a:solidFill>
              </a:rPr>
              <a:t>4.5 volts</a:t>
            </a:r>
          </a:p>
          <a:p>
            <a:pPr marL="609600" indent="-609600" eaLnBrk="1" hangingPunct="1">
              <a:buFont typeface="Wingdings" charset="2"/>
              <a:buAutoNum type="arabicPeriod"/>
            </a:pPr>
            <a:r>
              <a:rPr lang="en-US" sz="3400"/>
              <a:t>What is the </a:t>
            </a:r>
            <a:r>
              <a:rPr lang="en-US" sz="3400" u="sng">
                <a:solidFill>
                  <a:srgbClr val="FFFF00"/>
                </a:solidFill>
              </a:rPr>
              <a:t>total</a:t>
            </a:r>
            <a:r>
              <a:rPr lang="en-US" sz="3400">
                <a:solidFill>
                  <a:srgbClr val="FFFF00"/>
                </a:solidFill>
              </a:rPr>
              <a:t> resistance </a:t>
            </a:r>
            <a:r>
              <a:rPr lang="en-US" sz="3400"/>
              <a:t>of the circuit?</a:t>
            </a:r>
          </a:p>
          <a:p>
            <a:pPr marL="930275" lvl="1" indent="-609600" eaLnBrk="1" hangingPunct="1">
              <a:buFont typeface="Wingdings 2" charset="2"/>
              <a:buNone/>
            </a:pPr>
            <a:r>
              <a:rPr lang="en-US" sz="2800"/>
              <a:t>V = IR	4.5v / 0.5A    =    </a:t>
            </a:r>
            <a:r>
              <a:rPr lang="en-US" sz="2800">
                <a:solidFill>
                  <a:srgbClr val="FF0000"/>
                </a:solidFill>
              </a:rPr>
              <a:t>9ohms</a:t>
            </a:r>
          </a:p>
          <a:p>
            <a:pPr marL="609600" indent="-609600" eaLnBrk="1" hangingPunct="1">
              <a:buFont typeface="Wingdings" charset="2"/>
              <a:buAutoNum type="arabicPeriod"/>
            </a:pPr>
            <a:r>
              <a:rPr lang="en-US" sz="3400"/>
              <a:t>What is the </a:t>
            </a:r>
            <a:r>
              <a:rPr lang="en-US" sz="3400">
                <a:solidFill>
                  <a:srgbClr val="FFFF00"/>
                </a:solidFill>
              </a:rPr>
              <a:t>resistance of </a:t>
            </a:r>
            <a:r>
              <a:rPr lang="en-US" sz="3400" u="sng">
                <a:solidFill>
                  <a:srgbClr val="FFFF00"/>
                </a:solidFill>
              </a:rPr>
              <a:t>each</a:t>
            </a:r>
            <a:r>
              <a:rPr lang="en-US" sz="3400">
                <a:solidFill>
                  <a:srgbClr val="FFFF00"/>
                </a:solidFill>
              </a:rPr>
              <a:t> resistor</a:t>
            </a:r>
            <a:r>
              <a:rPr lang="en-US" sz="3400"/>
              <a:t>?</a:t>
            </a:r>
          </a:p>
          <a:p>
            <a:pPr marL="930275" lvl="1" indent="-609600" eaLnBrk="1" hangingPunct="1">
              <a:buFont typeface="Wingdings 2" charset="2"/>
              <a:buNone/>
            </a:pPr>
            <a:r>
              <a:rPr lang="en-US" sz="2800"/>
              <a:t>9ohms / 2 equal resistors    =   </a:t>
            </a:r>
            <a:r>
              <a:rPr lang="en-US" sz="2800">
                <a:solidFill>
                  <a:srgbClr val="FF0000"/>
                </a:solidFill>
              </a:rPr>
              <a:t>4.5 ohms each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5500">
                <a:latin typeface="Showcard Gothic" pitchFamily="82" charset="0"/>
              </a:rPr>
              <a:t>Sample Problem #2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610600" cy="4876800"/>
          </a:xfrm>
        </p:spPr>
        <p:txBody>
          <a:bodyPr/>
          <a:lstStyle/>
          <a:p>
            <a:pPr marL="609600" indent="-609600" eaLnBrk="1" hangingPunct="1"/>
            <a:r>
              <a:rPr lang="en-US" sz="3200"/>
              <a:t>What is the total resistance of the circuit?</a:t>
            </a:r>
          </a:p>
          <a:p>
            <a:pPr marL="930275" lvl="1" indent="-609600" eaLnBrk="1" hangingPunct="1"/>
            <a:r>
              <a:rPr lang="en-US" sz="2800"/>
              <a:t>17ohms + 12ohms + 11ohms = </a:t>
            </a:r>
            <a:r>
              <a:rPr lang="en-US" sz="2800">
                <a:solidFill>
                  <a:srgbClr val="FF0000"/>
                </a:solidFill>
              </a:rPr>
              <a:t>40 ohms </a:t>
            </a:r>
          </a:p>
          <a:p>
            <a:pPr marL="609600" indent="-609600" eaLnBrk="1" hangingPunct="1"/>
            <a:r>
              <a:rPr lang="en-US" sz="3200"/>
              <a:t>What is the current for the circuit?</a:t>
            </a:r>
          </a:p>
          <a:p>
            <a:pPr marL="930275" lvl="1" indent="-609600" eaLnBrk="1" hangingPunct="1"/>
            <a:r>
              <a:rPr lang="en-US" sz="2800"/>
              <a:t>V = IR   </a:t>
            </a:r>
            <a:r>
              <a:rPr lang="en-US" sz="2800">
                <a:sym typeface="Wingdings" charset="2"/>
              </a:rPr>
              <a:t>    </a:t>
            </a:r>
            <a:r>
              <a:rPr lang="en-US" sz="2800"/>
              <a:t> 60 volts / 40ohms = </a:t>
            </a:r>
            <a:r>
              <a:rPr lang="en-US" sz="2800">
                <a:solidFill>
                  <a:srgbClr val="FF0000"/>
                </a:solidFill>
              </a:rPr>
              <a:t>1.5amps</a:t>
            </a:r>
          </a:p>
          <a:p>
            <a:pPr marL="609600" indent="-609600" eaLnBrk="1" hangingPunct="1"/>
            <a:r>
              <a:rPr lang="en-US" sz="3200"/>
              <a:t>What is the voltage drop across each resistor?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434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1</a:t>
            </a:r>
            <a:r>
              <a:rPr lang="en-US" b="1">
                <a:latin typeface="Tw Cen MT" charset="0"/>
              </a:rPr>
              <a:t> = IR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1</a:t>
            </a:r>
            <a:r>
              <a:rPr lang="en-US" b="1">
                <a:latin typeface="Tw Cen MT" charset="0"/>
              </a:rPr>
              <a:t> = 1.5a * 17ohm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solidFill>
                  <a:srgbClr val="FF0000"/>
                </a:solidFill>
                <a:latin typeface="Tw Cen MT" charset="0"/>
              </a:rPr>
              <a:t>V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= 25.5v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/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2</a:t>
            </a:r>
            <a:r>
              <a:rPr lang="en-US" b="1">
                <a:latin typeface="Tw Cen MT" charset="0"/>
              </a:rPr>
              <a:t> = IR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2</a:t>
            </a:r>
            <a:r>
              <a:rPr lang="en-US" b="1">
                <a:latin typeface="Tw Cen MT" charset="0"/>
              </a:rPr>
              <a:t> = 1.5a * 11ohm</a:t>
            </a:r>
            <a:endParaRPr lang="en-US" b="1">
              <a:solidFill>
                <a:srgbClr val="FF0000"/>
              </a:solidFill>
              <a:latin typeface="Tw Cen MT" charset="0"/>
            </a:endParaRP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solidFill>
                  <a:srgbClr val="FF0000"/>
                </a:solidFill>
                <a:latin typeface="Tw Cen MT" charset="0"/>
              </a:rPr>
              <a:t>V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= 16.5v</a:t>
            </a:r>
            <a:endParaRPr lang="en-US" b="1">
              <a:latin typeface="Tw Cen MT" charset="0"/>
            </a:endParaRP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000" b="1">
              <a:solidFill>
                <a:srgbClr val="FF0000"/>
              </a:solidFill>
              <a:latin typeface="Tw Cen MT" charset="0"/>
            </a:endParaRP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000" b="1">
              <a:solidFill>
                <a:srgbClr val="FF0000"/>
              </a:solidFill>
              <a:latin typeface="Tw Cen MT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705600" y="4800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3</a:t>
            </a:r>
            <a:r>
              <a:rPr lang="en-US" b="1">
                <a:latin typeface="Tw Cen MT" charset="0"/>
              </a:rPr>
              <a:t> = IR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latin typeface="Tw Cen MT" charset="0"/>
              </a:rPr>
              <a:t>V</a:t>
            </a:r>
            <a:r>
              <a:rPr lang="en-US" b="1" baseline="-25000">
                <a:latin typeface="Tw Cen MT" charset="0"/>
              </a:rPr>
              <a:t>3</a:t>
            </a:r>
            <a:r>
              <a:rPr lang="en-US" b="1">
                <a:latin typeface="Tw Cen MT" charset="0"/>
              </a:rPr>
              <a:t> = 1.5a * 12ohm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b="1">
                <a:solidFill>
                  <a:srgbClr val="FF0000"/>
                </a:solidFill>
                <a:latin typeface="Tw Cen MT" charset="0"/>
              </a:rPr>
              <a:t>V</a:t>
            </a:r>
            <a:r>
              <a:rPr lang="en-US" b="1" baseline="-25000">
                <a:solidFill>
                  <a:srgbClr val="FF0000"/>
                </a:solidFill>
                <a:latin typeface="Tw Cen MT" charset="0"/>
              </a:rPr>
              <a:t>3</a:t>
            </a:r>
            <a:r>
              <a:rPr lang="en-US" b="1">
                <a:solidFill>
                  <a:srgbClr val="FF0000"/>
                </a:solidFill>
                <a:latin typeface="Tw Cen MT" charset="0"/>
              </a:rPr>
              <a:t> = 18v</a:t>
            </a: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600" b="1">
              <a:solidFill>
                <a:srgbClr val="FF0000"/>
              </a:solidFill>
              <a:latin typeface="Tw Cen MT" charset="0"/>
            </a:endParaRPr>
          </a:p>
          <a:p>
            <a:pPr marL="609600" indent="-609600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1600" b="1">
              <a:solidFill>
                <a:srgbClr val="FF0000"/>
              </a:solidFill>
              <a:latin typeface="Tw Cen MT" charset="0"/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52900"/>
            <a:ext cx="36671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Parallel Circuits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5257800" cy="39735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/>
              <a:t>Have more than one path for current to flow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3300"/>
              <a:t>Paths are also known as branches</a:t>
            </a:r>
          </a:p>
          <a:p>
            <a:pPr eaLnBrk="1" hangingPunct="1">
              <a:lnSpc>
                <a:spcPct val="80000"/>
              </a:lnSpc>
            </a:pPr>
            <a:endParaRPr lang="en-US" sz="3600"/>
          </a:p>
          <a:p>
            <a:pPr eaLnBrk="1" hangingPunct="1">
              <a:lnSpc>
                <a:spcPct val="80000"/>
              </a:lnSpc>
            </a:pPr>
            <a:r>
              <a:rPr lang="en-US" sz="3600"/>
              <a:t>If you remove a resistor, the other branches still work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endParaRPr lang="en-US" sz="3300"/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endParaRPr lang="en-US" sz="330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10178" t="3288" r="10178" b="3288"/>
          <a:stretch>
            <a:fillRect/>
          </a:stretch>
        </p:blipFill>
        <p:spPr>
          <a:xfrm>
            <a:off x="5632450" y="1828800"/>
            <a:ext cx="3511550" cy="46990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Voltage in Parallel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828800"/>
            <a:ext cx="4343400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/>
              <a:t>Voltage is the </a:t>
            </a:r>
            <a:r>
              <a:rPr lang="en-US" sz="3600" b="1" u="sng"/>
              <a:t>same</a:t>
            </a:r>
            <a:r>
              <a:rPr lang="en-US" sz="3600"/>
              <a:t> across each branch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300"/>
              <a:t>because each branch is on the same wire</a:t>
            </a:r>
          </a:p>
          <a:p>
            <a:pPr lvl="1" eaLnBrk="1" hangingPunct="1">
              <a:lnSpc>
                <a:spcPct val="90000"/>
              </a:lnSpc>
            </a:pPr>
            <a:endParaRPr lang="en-US" sz="3300"/>
          </a:p>
          <a:p>
            <a:pPr lvl="1" eaLnBrk="1" hangingPunct="1">
              <a:lnSpc>
                <a:spcPct val="90000"/>
              </a:lnSpc>
            </a:pPr>
            <a:r>
              <a:rPr lang="en-US" sz="2800"/>
              <a:t>Voltage will drop to 0v after each branch.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/>
              <a:t>But we won’t calculate that…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1600200"/>
            <a:ext cx="2819400" cy="4581525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Current in Parallel</a:t>
            </a:r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3848" r="7695" b="23172"/>
          <a:stretch>
            <a:fillRect/>
          </a:stretch>
        </p:blipFill>
        <p:spPr>
          <a:xfrm>
            <a:off x="4918075" y="4724400"/>
            <a:ext cx="4225925" cy="2133600"/>
          </a:xfrm>
          <a:noFill/>
        </p:spPr>
      </p:pic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89088"/>
            <a:ext cx="8915400" cy="52689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/>
              <a:t>Current </a:t>
            </a:r>
            <a:r>
              <a:rPr lang="en-US" sz="3200" b="1" u="sng"/>
              <a:t>depends</a:t>
            </a:r>
            <a:r>
              <a:rPr lang="en-US" sz="3200"/>
              <a:t> on </a:t>
            </a:r>
            <a:r>
              <a:rPr lang="en-US" sz="3200" b="1"/>
              <a:t>resistance</a:t>
            </a:r>
            <a:r>
              <a:rPr lang="en-US" sz="3200"/>
              <a:t> in </a:t>
            </a:r>
            <a:r>
              <a:rPr lang="en-US" sz="3200" i="1"/>
              <a:t>each branch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2800"/>
              <a:t>The current in each branch will be </a:t>
            </a:r>
            <a:r>
              <a:rPr lang="en-US" sz="2800" b="1"/>
              <a:t>different</a:t>
            </a:r>
            <a:r>
              <a:rPr lang="en-US" sz="2800"/>
              <a:t> if the resistors have different values</a:t>
            </a:r>
          </a:p>
          <a:p>
            <a:pPr lvl="2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2600"/>
              <a:t>It one branch has less resistance, more charge will move through it because that bulb offers less opposition to the movement of current.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3000"/>
              <a:t>The sum of the currents on each of the branches MUST equal the total starting current</a:t>
            </a:r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endParaRPr lang="en-US" sz="3000"/>
          </a:p>
          <a:p>
            <a:pPr lvl="1" indent="-319088" eaLnBrk="1" hangingPunct="1">
              <a:lnSpc>
                <a:spcPct val="80000"/>
              </a:lnSpc>
              <a:buFont typeface="Wingdings" charset="2"/>
              <a:buChar char=""/>
            </a:pPr>
            <a:r>
              <a:rPr lang="en-US" sz="2800"/>
              <a:t>EACH BRANCH is </a:t>
            </a:r>
          </a:p>
          <a:p>
            <a:pPr lvl="1" indent="-319088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2800"/>
              <a:t>calculated using </a:t>
            </a:r>
          </a:p>
          <a:p>
            <a:pPr lvl="1" indent="-319088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2800"/>
              <a:t>Ohm’s Law</a:t>
            </a:r>
          </a:p>
          <a:p>
            <a:pPr eaLnBrk="1" hangingPunct="1">
              <a:lnSpc>
                <a:spcPct val="80000"/>
              </a:lnSpc>
            </a:pPr>
            <a:endParaRPr lang="en-US" sz="3200"/>
          </a:p>
          <a:p>
            <a:pPr eaLnBrk="1" hangingPunct="1">
              <a:lnSpc>
                <a:spcPct val="80000"/>
              </a:lnSpc>
            </a:pPr>
            <a:endParaRPr lang="en-US" sz="32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5000">
                <a:latin typeface="Showcard Gothic" pitchFamily="82" charset="0"/>
              </a:rPr>
              <a:t>Practice problem #3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4725988"/>
          </a:xfrm>
        </p:spPr>
        <p:txBody>
          <a:bodyPr/>
          <a:lstStyle/>
          <a:p>
            <a:pPr marL="552450" indent="-552450" eaLnBrk="1" hangingPunct="1"/>
            <a:r>
              <a:rPr lang="en-US" sz="3600"/>
              <a:t>Draw a parallel circuit with two resistors, one 2 ohm and one 3 ohm (one on each branch) and a 12 V battery.</a:t>
            </a:r>
          </a:p>
          <a:p>
            <a:pPr marL="552450" indent="-552450" eaLnBrk="1" hangingPunct="1">
              <a:buFont typeface="Wingdings" charset="2"/>
              <a:buAutoNum type="arabicPeriod"/>
            </a:pPr>
            <a:r>
              <a:rPr lang="en-US" sz="3200"/>
              <a:t>What is the </a:t>
            </a:r>
            <a:r>
              <a:rPr lang="en-US" sz="3200">
                <a:solidFill>
                  <a:srgbClr val="FFC000"/>
                </a:solidFill>
              </a:rPr>
              <a:t>voltage</a:t>
            </a:r>
            <a:r>
              <a:rPr lang="en-US" sz="3200"/>
              <a:t> through each resistor?</a:t>
            </a:r>
          </a:p>
          <a:p>
            <a:pPr marL="873125" lvl="1" indent="-552450" eaLnBrk="1" hangingPunct="1">
              <a:buFont typeface="Wingdings 2" charset="2"/>
              <a:buNone/>
            </a:pPr>
            <a:r>
              <a:rPr lang="en-US">
                <a:solidFill>
                  <a:srgbClr val="FF0000"/>
                </a:solidFill>
              </a:rPr>
              <a:t>	12 volts</a:t>
            </a:r>
          </a:p>
          <a:p>
            <a:pPr marL="552450" indent="-552450" eaLnBrk="1" hangingPunct="1">
              <a:buFont typeface="Wingdings" charset="2"/>
              <a:buAutoNum type="arabicPeriod"/>
            </a:pPr>
            <a:r>
              <a:rPr lang="en-US" sz="3200"/>
              <a:t>What is the </a:t>
            </a:r>
            <a:r>
              <a:rPr lang="en-US" sz="3200">
                <a:solidFill>
                  <a:srgbClr val="FFC000"/>
                </a:solidFill>
              </a:rPr>
              <a:t>current flowing through each branch</a:t>
            </a:r>
            <a:r>
              <a:rPr lang="en-US" sz="3200"/>
              <a:t>?  </a:t>
            </a:r>
          </a:p>
          <a:p>
            <a:pPr marL="873125" lvl="1" indent="-552450" eaLnBrk="1" hangingPunct="1">
              <a:buFont typeface="Wingdings 2" charset="2"/>
              <a:buNone/>
            </a:pPr>
            <a:r>
              <a:rPr lang="en-US"/>
              <a:t>	V = IR		12v/2ohms =</a:t>
            </a:r>
            <a:r>
              <a:rPr lang="en-US">
                <a:solidFill>
                  <a:srgbClr val="FF0000"/>
                </a:solidFill>
              </a:rPr>
              <a:t> 6v</a:t>
            </a:r>
            <a:r>
              <a:rPr lang="en-US"/>
              <a:t>		12v/3ohm = </a:t>
            </a:r>
            <a:r>
              <a:rPr lang="en-US">
                <a:solidFill>
                  <a:srgbClr val="FF0000"/>
                </a:solidFill>
              </a:rPr>
              <a:t>4v</a:t>
            </a:r>
          </a:p>
          <a:p>
            <a:pPr marL="552450" indent="-552450" eaLnBrk="1" hangingPunct="1">
              <a:buFont typeface="Wingdings" charset="2"/>
              <a:buAutoNum type="arabicPeriod"/>
            </a:pPr>
            <a:r>
              <a:rPr lang="en-US" sz="3200"/>
              <a:t>What is the </a:t>
            </a:r>
            <a:r>
              <a:rPr lang="en-US" sz="3200">
                <a:solidFill>
                  <a:srgbClr val="FFC000"/>
                </a:solidFill>
              </a:rPr>
              <a:t>total current</a:t>
            </a:r>
            <a:r>
              <a:rPr lang="en-US" sz="3200"/>
              <a:t>?</a:t>
            </a:r>
          </a:p>
          <a:p>
            <a:pPr marL="873125" lvl="1" indent="-552450" eaLnBrk="1" hangingPunct="1">
              <a:buFont typeface="Wingdings 2" charset="2"/>
              <a:buNone/>
            </a:pPr>
            <a:r>
              <a:rPr lang="en-US"/>
              <a:t>		6v + 4v = </a:t>
            </a:r>
            <a:r>
              <a:rPr lang="en-US">
                <a:solidFill>
                  <a:srgbClr val="FF0000"/>
                </a:solidFill>
              </a:rPr>
              <a:t>10v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/>
              <a:t>Overview: Series v Parallel Circuits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295400"/>
          <a:ext cx="9144000" cy="62039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121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w Cen 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</a:rPr>
                        <a:t>Series 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w Cen MT" charset="0"/>
                        </a:rPr>
                        <a:t>Parallel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Pathways for electrons and current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Only 1 path.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Multiple Pathways for current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Current (I)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Always the same throughout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Different at each branch – MUST CALCULATE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Voltage (V)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VOLTAGE DROP after every resistor/bulb: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MUST CALCULATE each separately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Each Branch starts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with same voltage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(Voltage drops to 0v after each branch)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5EE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Resistance (</a:t>
                      </a:r>
                      <a:r>
                        <a:rPr kumimoji="0" lang="el-G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Ω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Add up all to get total 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charset="0"/>
                        </a:rPr>
                        <a:t>Each branch different - MUST CALCULATE each branch separately – Ohm’s Law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Open vs. Closed Circuits</a:t>
            </a:r>
          </a:p>
        </p:txBody>
      </p:sp>
      <p:sp>
        <p:nvSpPr>
          <p:cNvPr id="11267" name="AutoShape 5" descr="http://wollmannde.weebly.com/uploads/1/7/7/7/17777867/118661.png"/>
          <p:cNvSpPr>
            <a:spLocks noChangeAspect="1" noChangeArrowheads="1"/>
          </p:cNvSpPr>
          <p:nvPr/>
        </p:nvSpPr>
        <p:spPr bwMode="auto">
          <a:xfrm>
            <a:off x="173038" y="-738188"/>
            <a:ext cx="2371725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7" descr="http://wollmannde.weebly.com/uploads/1/7/7/7/17777867/118661.png"/>
          <p:cNvSpPr>
            <a:spLocks noChangeAspect="1" noChangeArrowheads="1"/>
          </p:cNvSpPr>
          <p:nvPr/>
        </p:nvSpPr>
        <p:spPr bwMode="auto">
          <a:xfrm>
            <a:off x="173038" y="-738188"/>
            <a:ext cx="2371725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When there is a complete path, the circuit is considered a </a:t>
            </a:r>
            <a:r>
              <a:rPr lang="en-US" sz="2800" b="1">
                <a:latin typeface="Tw Cen MT" charset="0"/>
              </a:rPr>
              <a:t>closed circuit</a:t>
            </a:r>
            <a:r>
              <a:rPr lang="en-US" sz="2800">
                <a:latin typeface="Tw Cen MT" charset="0"/>
              </a:rPr>
              <a:t>.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When there is NOT a complete path, the circuit is considered an </a:t>
            </a:r>
            <a:r>
              <a:rPr lang="en-US" sz="2800" b="1">
                <a:latin typeface="Tw Cen MT" charset="0"/>
              </a:rPr>
              <a:t>open circuit</a:t>
            </a:r>
            <a:r>
              <a:rPr lang="en-US" sz="2800">
                <a:latin typeface="Tw Cen MT" charset="0"/>
              </a:rPr>
              <a:t>.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A switch allows you to open and close a circuit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endParaRPr lang="en-US" sz="4400">
              <a:latin typeface="Tw Cen MT" charset="0"/>
            </a:endParaRPr>
          </a:p>
        </p:txBody>
      </p:sp>
      <p:pic>
        <p:nvPicPr>
          <p:cNvPr id="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421" r="5614" b="8717"/>
          <a:stretch>
            <a:fillRect/>
          </a:stretch>
        </p:blipFill>
        <p:spPr>
          <a:xfrm>
            <a:off x="1676400" y="3352800"/>
            <a:ext cx="6157913" cy="2741613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/>
              <a:t>Conductive Ink!!!</a:t>
            </a:r>
          </a:p>
        </p:txBody>
      </p:sp>
      <p:sp>
        <p:nvSpPr>
          <p:cNvPr id="12291" name="AutoShape 5" descr="http://wollmannde.weebly.com/uploads/1/7/7/7/17777867/118661.png"/>
          <p:cNvSpPr>
            <a:spLocks noChangeAspect="1" noChangeArrowheads="1"/>
          </p:cNvSpPr>
          <p:nvPr/>
        </p:nvSpPr>
        <p:spPr bwMode="auto">
          <a:xfrm>
            <a:off x="173038" y="-738188"/>
            <a:ext cx="2371725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7" descr="http://wollmannde.weebly.com/uploads/1/7/7/7/17777867/118661.png"/>
          <p:cNvSpPr>
            <a:spLocks noChangeAspect="1" noChangeArrowheads="1"/>
          </p:cNvSpPr>
          <p:nvPr/>
        </p:nvSpPr>
        <p:spPr bwMode="auto">
          <a:xfrm>
            <a:off x="173038" y="-738188"/>
            <a:ext cx="2371725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524000"/>
            <a:ext cx="8839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The ink on this page conducts electricity (yes, it is special ink).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What happens to the _________ when the page is folded over?</a:t>
            </a:r>
          </a:p>
          <a:p>
            <a:pPr marL="7762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… to the circuit?</a:t>
            </a:r>
          </a:p>
          <a:p>
            <a:pPr marL="7762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… to the lightbulb?</a:t>
            </a:r>
          </a:p>
          <a:p>
            <a:pPr marL="776288" lvl="1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>
                <a:latin typeface="Tw Cen MT" charset="0"/>
              </a:rPr>
              <a:t>… to the current?</a:t>
            </a: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endParaRPr lang="en-US" sz="2800">
              <a:latin typeface="Tw Cen MT" charset="0"/>
            </a:endParaRPr>
          </a:p>
          <a:p>
            <a:pPr marL="319088" indent="-319088" ea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None/>
            </a:pPr>
            <a:endParaRPr lang="en-US" sz="4400">
              <a:latin typeface="Tw Cen MT" charset="0"/>
            </a:endParaRPr>
          </a:p>
        </p:txBody>
      </p:sp>
      <p:pic>
        <p:nvPicPr>
          <p:cNvPr id="12294" name="Picture 2" descr="http://i.imgur.com/0DWY0Q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3063" y="3276600"/>
            <a:ext cx="49609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Safety Precautions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5257800"/>
          </a:xfrm>
        </p:spPr>
        <p:txBody>
          <a:bodyPr/>
          <a:lstStyle/>
          <a:p>
            <a:pPr eaLnBrk="1" hangingPunct="1"/>
            <a:r>
              <a:rPr lang="en-US" sz="3200"/>
              <a:t>If too many devices (tv, radio, hair dryer, etc) are connected to an outlet, the overall resistance of the circuit is lowered</a:t>
            </a:r>
          </a:p>
          <a:p>
            <a:pPr eaLnBrk="1" hangingPunct="1"/>
            <a:r>
              <a:rPr lang="en-US" sz="3200"/>
              <a:t>This increases the current traveling through the circuit, possibly more than a safe level of current.</a:t>
            </a:r>
          </a:p>
          <a:p>
            <a:pPr lvl="1" eaLnBrk="1" hangingPunct="1"/>
            <a:r>
              <a:rPr lang="en-US"/>
              <a:t>This is called an </a:t>
            </a:r>
            <a:r>
              <a:rPr lang="en-US" b="1"/>
              <a:t>overloaded circuit.</a:t>
            </a:r>
          </a:p>
          <a:p>
            <a:pPr lvl="1" eaLnBrk="1" hangingPunct="1">
              <a:buFont typeface="Wingdings 2" charset="2"/>
              <a:buNone/>
            </a:pPr>
            <a:endParaRPr lang="en-US" b="1"/>
          </a:p>
          <a:p>
            <a:pPr eaLnBrk="1" hangingPunct="1"/>
            <a:r>
              <a:rPr lang="en-US" sz="3200"/>
              <a:t>Too much current traveling though</a:t>
            </a:r>
          </a:p>
          <a:p>
            <a:pPr eaLnBrk="1" hangingPunct="1">
              <a:buFont typeface="Wingdings" charset="2"/>
              <a:buNone/>
            </a:pPr>
            <a:r>
              <a:rPr lang="en-US" sz="3200"/>
              <a:t> a wire can cause fires.</a:t>
            </a:r>
          </a:p>
        </p:txBody>
      </p:sp>
      <p:pic>
        <p:nvPicPr>
          <p:cNvPr id="30727" name="Picture 7" descr="http://www.15wing.af.mil/shared/media/photodb/photos/080407-F-5608V-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46550"/>
            <a:ext cx="2286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Safety Precautions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8839200" cy="50292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FF0000"/>
                </a:solidFill>
              </a:rPr>
              <a:t>Both of these objects open the circuit by disrupting the complete circle, preventing damage to the rest of the circuit.</a:t>
            </a:r>
          </a:p>
          <a:p>
            <a:pPr eaLnBrk="1" hangingPunct="1"/>
            <a:endParaRPr lang="en-US" sz="3200"/>
          </a:p>
          <a:p>
            <a:pPr eaLnBrk="1" hangingPunct="1"/>
            <a:r>
              <a:rPr lang="en-US" sz="3200"/>
              <a:t>FUSE – a ribbon of metal wire that </a:t>
            </a:r>
            <a:r>
              <a:rPr lang="en-US" sz="3200" b="1"/>
              <a:t>melts</a:t>
            </a:r>
            <a:r>
              <a:rPr lang="en-US" sz="3200"/>
              <a:t> when too much current flows through it</a:t>
            </a:r>
          </a:p>
          <a:p>
            <a:pPr lvl="1" eaLnBrk="1" hangingPunct="1"/>
            <a:r>
              <a:rPr lang="en-US"/>
              <a:t>If current becomes to high, </a:t>
            </a:r>
          </a:p>
          <a:p>
            <a:pPr lvl="1" eaLnBrk="1" hangingPunct="1">
              <a:buFont typeface="Wingdings 2" charset="2"/>
              <a:buNone/>
            </a:pPr>
            <a:r>
              <a:rPr lang="en-US"/>
              <a:t>the fuse melts, and the </a:t>
            </a:r>
          </a:p>
          <a:p>
            <a:pPr lvl="1" eaLnBrk="1" hangingPunct="1">
              <a:buFont typeface="Wingdings 2" charset="2"/>
              <a:buNone/>
            </a:pPr>
            <a:r>
              <a:rPr lang="en-US"/>
              <a:t>circuit is open</a:t>
            </a:r>
          </a:p>
          <a:p>
            <a:pPr lvl="1" eaLnBrk="1" hangingPunct="1"/>
            <a:r>
              <a:rPr lang="en-US"/>
              <a:t>Can only be used once </a:t>
            </a:r>
          </a:p>
          <a:p>
            <a:pPr lvl="1" eaLnBrk="1" hangingPunct="1">
              <a:buFont typeface="Wingdings 2" charset="2"/>
              <a:buNone/>
            </a:pPr>
            <a:r>
              <a:rPr lang="en-US"/>
              <a:t>then must be replaced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 l="20570" r="20570"/>
          <a:stretch>
            <a:fillRect/>
          </a:stretch>
        </p:blipFill>
        <p:spPr bwMode="auto">
          <a:xfrm>
            <a:off x="7370763" y="1905000"/>
            <a:ext cx="17732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http://www.electronicrepairguide.com/images/testing%20fu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6600" y="4038600"/>
            <a:ext cx="459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>
                <a:latin typeface="Showcard Gothic" pitchFamily="82" charset="0"/>
              </a:rPr>
              <a:t>Safety Precautions</a:t>
            </a:r>
            <a:endParaRPr lang="en-US" sz="6000" dirty="0">
              <a:latin typeface="Showcard Gothic" pitchFamily="82" charset="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5791200" cy="4648200"/>
          </a:xfrm>
        </p:spPr>
        <p:txBody>
          <a:bodyPr/>
          <a:lstStyle/>
          <a:p>
            <a:pPr eaLnBrk="1" hangingPunct="1"/>
            <a:r>
              <a:rPr lang="en-US" sz="3200"/>
              <a:t>Circuit Breaker opens a circuit with a high current</a:t>
            </a:r>
          </a:p>
          <a:p>
            <a:pPr lvl="1" eaLnBrk="1" hangingPunct="1"/>
            <a:r>
              <a:rPr lang="en-US"/>
              <a:t>Uses an electromagnet that responds to current overload by opening the circuit</a:t>
            </a:r>
          </a:p>
          <a:p>
            <a:pPr lvl="2" eaLnBrk="1" hangingPunct="1"/>
            <a:r>
              <a:rPr lang="en-US"/>
              <a:t>Basically it is magnetic switch that ‘trips’</a:t>
            </a:r>
          </a:p>
          <a:p>
            <a:pPr lvl="2" eaLnBrk="1" hangingPunct="1"/>
            <a:r>
              <a:rPr lang="en-US"/>
              <a:t>The circuit breaker acts as a switch.</a:t>
            </a:r>
          </a:p>
          <a:p>
            <a:pPr lvl="1" eaLnBrk="1" hangingPunct="1"/>
            <a:r>
              <a:rPr lang="en-US"/>
              <a:t>Can be used multiple times.  Must be reset once “tripped”.</a:t>
            </a:r>
          </a:p>
          <a:p>
            <a:pPr eaLnBrk="1" hangingPunct="1"/>
            <a:endParaRPr lang="en-US" sz="3200"/>
          </a:p>
        </p:txBody>
      </p:sp>
      <p:pic>
        <p:nvPicPr>
          <p:cNvPr id="15365" name="Picture 2" descr="http://images.wisegeek.com/circuit-breake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2447925"/>
            <a:ext cx="3086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000"/>
              <a:t>Circuit Diagrams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4000">
                <a:solidFill>
                  <a:srgbClr val="FF0000"/>
                </a:solidFill>
              </a:rPr>
              <a:t>Uses symbols to represent parts of a circuit</a:t>
            </a:r>
          </a:p>
          <a:p>
            <a:pPr eaLnBrk="1" hangingPunct="1">
              <a:lnSpc>
                <a:spcPct val="80000"/>
              </a:lnSpc>
            </a:pPr>
            <a:endParaRPr lang="en-US" sz="400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4000">
                <a:solidFill>
                  <a:srgbClr val="FF0000"/>
                </a:solidFill>
              </a:rPr>
              <a:t>Shorthand way to describe a real circuit</a:t>
            </a:r>
          </a:p>
          <a:p>
            <a:pPr eaLnBrk="1" hangingPunct="1">
              <a:lnSpc>
                <a:spcPct val="80000"/>
              </a:lnSpc>
            </a:pPr>
            <a:endParaRPr lang="en-US" sz="3600"/>
          </a:p>
        </p:txBody>
      </p:sp>
      <p:pic>
        <p:nvPicPr>
          <p:cNvPr id="1638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914400"/>
            <a:ext cx="4143375" cy="5943600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US" sz="5000"/>
              <a:t>Circuit Symbols: How to Draw</a:t>
            </a:r>
          </a:p>
        </p:txBody>
      </p:sp>
      <p:pic>
        <p:nvPicPr>
          <p:cNvPr id="17411" name="Picture 4" descr="j03457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05000"/>
            <a:ext cx="2297113" cy="1344613"/>
          </a:xfrm>
          <a:noFill/>
        </p:spPr>
      </p:pic>
      <p:pic>
        <p:nvPicPr>
          <p:cNvPr id="17412" name="Picture 6" descr="j03457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24500" y="2616200"/>
            <a:ext cx="2284413" cy="498475"/>
          </a:xfrm>
          <a:noFill/>
        </p:spPr>
      </p:pic>
      <p:pic>
        <p:nvPicPr>
          <p:cNvPr id="17413" name="Picture 8" descr="j03457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2020888" y="4075112"/>
            <a:ext cx="319088" cy="2074863"/>
          </a:xfrm>
          <a:noFill/>
        </p:spPr>
      </p:pic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990600" y="33528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Electrical Supply</a:t>
            </a:r>
          </a:p>
          <a:p>
            <a:r>
              <a:rPr lang="en-US"/>
              <a:t> (Battery)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5486400" y="3276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On – Off  Switch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5867400" y="56388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Light Bulb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1752600" y="541020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Resistor</a:t>
            </a:r>
          </a:p>
        </p:txBody>
      </p:sp>
      <p:pic>
        <p:nvPicPr>
          <p:cNvPr id="1741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343400"/>
            <a:ext cx="12874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eaLnBrk="1" hangingPunct="1"/>
            <a:endParaRPr lang="en-US" sz="3600"/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/>
            <a:endParaRPr lang="en-US" sz="3600">
              <a:solidFill>
                <a:srgbClr val="FF0000"/>
              </a:solidFill>
            </a:endParaRPr>
          </a:p>
          <a:p>
            <a:pPr eaLnBrk="1" hangingPunct="1">
              <a:buFont typeface="Wingdings" charset="2"/>
              <a:buNone/>
            </a:pPr>
            <a:r>
              <a:rPr lang="en-US" sz="2800">
                <a:solidFill>
                  <a:srgbClr val="FF0000"/>
                </a:solidFill>
              </a:rPr>
              <a:t>Remember, the circuit drawing needs to be a COMPLETE path.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4526</TotalTime>
  <Words>1244</Words>
  <Application>Microsoft Macintosh PowerPoint</Application>
  <PresentationFormat>On-screen Show (4:3)</PresentationFormat>
  <Paragraphs>226</Paragraphs>
  <Slides>28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Median</vt:lpstr>
      <vt:lpstr>Series and Parallel Circuits</vt:lpstr>
      <vt:lpstr>Circuits</vt:lpstr>
      <vt:lpstr>Open vs. Closed Circuits</vt:lpstr>
      <vt:lpstr>Conductive Ink!!!</vt:lpstr>
      <vt:lpstr>Safety Precautions</vt:lpstr>
      <vt:lpstr>Safety Precautions</vt:lpstr>
      <vt:lpstr>Safety Precautions</vt:lpstr>
      <vt:lpstr>Circuit Diagrams</vt:lpstr>
      <vt:lpstr>Circuit Symbols: How to Draw</vt:lpstr>
      <vt:lpstr>Circuit Symbols: How to Draw</vt:lpstr>
      <vt:lpstr>You try to draw some circuits:</vt:lpstr>
      <vt:lpstr>Circuits: 2 Diff Types</vt:lpstr>
      <vt:lpstr>Overview: Series v Parallel Circuits</vt:lpstr>
      <vt:lpstr>Let’s Practice: Identify WS…</vt:lpstr>
      <vt:lpstr>Try some drawings!</vt:lpstr>
      <vt:lpstr>Circuits: 2 Diff Types</vt:lpstr>
      <vt:lpstr>Series circuits</vt:lpstr>
      <vt:lpstr>Series Circuits</vt:lpstr>
      <vt:lpstr>Current in Series</vt:lpstr>
      <vt:lpstr>Resistance in Series</vt:lpstr>
      <vt:lpstr>Voltage Series</vt:lpstr>
      <vt:lpstr>Sample Problem #1</vt:lpstr>
      <vt:lpstr>Sample Problem #2</vt:lpstr>
      <vt:lpstr>Parallel Circuits</vt:lpstr>
      <vt:lpstr>Voltage in Parallel</vt:lpstr>
      <vt:lpstr>Current in Parallel</vt:lpstr>
      <vt:lpstr>Practice problem #3</vt:lpstr>
      <vt:lpstr>Overview: Series v Parallel Circuits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Series and Parallel Circuits</dc:title>
  <dc:creator> </dc:creator>
  <cp:lastModifiedBy>Windows User</cp:lastModifiedBy>
  <cp:revision>160</cp:revision>
  <dcterms:created xsi:type="dcterms:W3CDTF">2015-01-22T02:18:51Z</dcterms:created>
  <dcterms:modified xsi:type="dcterms:W3CDTF">2015-05-14T19:26:55Z</dcterms:modified>
</cp:coreProperties>
</file>