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83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9" r:id="rId3"/>
    <p:sldId id="272" r:id="rId4"/>
    <p:sldId id="273" r:id="rId5"/>
    <p:sldId id="257" r:id="rId6"/>
    <p:sldId id="275" r:id="rId7"/>
    <p:sldId id="270" r:id="rId8"/>
    <p:sldId id="262" r:id="rId9"/>
    <p:sldId id="264" r:id="rId10"/>
    <p:sldId id="271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28B7447-D756-E84A-93EE-6F57462C6E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BC2362-9C08-0740-8A27-6C5B4481E272}" type="datetimeFigureOut">
              <a:rPr lang="en-US"/>
              <a:pPr/>
              <a:t>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03B6ED-FD84-C644-A46A-4007CF55A8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4D466D-A56C-884A-B804-E07BC229CE49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C1851C-F141-E148-B236-3C3CB6584233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AC0B63-9E28-A749-BF69-D24C35506B1E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0398-B692-8A40-A1BF-5DF53F945FB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FB9F9-5047-8943-9945-D5128701A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81837-9A79-C14B-8923-DFD4D17B8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FC7C-FD0E-5E4A-9156-A823AE8E5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F79CB-296A-3C44-A6CE-8FB9AB020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F185A-0623-5643-82B5-B650DCBDC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D55E5EE-7172-7942-BF64-F49600842AC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63A05-5CBB-C544-BDA1-F07A3479F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BF0B0-A570-0747-ADCD-74490E120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B70BD-9CAD-7249-AA73-E67178E17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9EC3A-DCCF-B344-8E5D-E4069E68E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276D3-B5B1-A645-A5EE-27BD251EB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6F8F667A-44F0-E243-BA51-C98F7452E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DA8EFD27-D585-4148-8B27-8991FDBB4E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01" r:id="rId2"/>
    <p:sldLayoutId id="2147483911" r:id="rId3"/>
    <p:sldLayoutId id="2147483902" r:id="rId4"/>
    <p:sldLayoutId id="2147483903" r:id="rId5"/>
    <p:sldLayoutId id="2147483904" r:id="rId6"/>
    <p:sldLayoutId id="2147483905" r:id="rId7"/>
    <p:sldLayoutId id="2147483912" r:id="rId8"/>
    <p:sldLayoutId id="2147483913" r:id="rId9"/>
    <p:sldLayoutId id="2147483906" r:id="rId10"/>
    <p:sldLayoutId id="2147483907" r:id="rId11"/>
    <p:sldLayoutId id="2147483908" r:id="rId12"/>
    <p:sldLayoutId id="21474839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Title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t>Magnets and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Electromagnets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8950" y="762000"/>
            <a:ext cx="3575050" cy="4800600"/>
          </a:xfrm>
        </p:spPr>
      </p:pic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5946775" cy="5029200"/>
          </a:xfrm>
        </p:spPr>
        <p:txBody>
          <a:bodyPr/>
          <a:lstStyle/>
          <a:p>
            <a:r>
              <a:rPr lang="en-US" sz="2800"/>
              <a:t>So why are electromagnets useful?</a:t>
            </a:r>
          </a:p>
          <a:p>
            <a:endParaRPr lang="en-US" sz="2800"/>
          </a:p>
          <a:p>
            <a:pPr lvl="1"/>
            <a:r>
              <a:rPr lang="en-US" sz="2800"/>
              <a:t>Can turn them on / off</a:t>
            </a:r>
          </a:p>
          <a:p>
            <a:pPr lvl="2"/>
            <a:r>
              <a:rPr lang="en-US" sz="2800"/>
              <a:t>Cutting the current off turns off the magnet</a:t>
            </a:r>
          </a:p>
          <a:p>
            <a:pPr lvl="1"/>
            <a:r>
              <a:rPr lang="en-US" sz="2800"/>
              <a:t>Can control their strength</a:t>
            </a:r>
          </a:p>
          <a:p>
            <a:pPr lvl="2"/>
            <a:r>
              <a:rPr lang="en-US" sz="2800">
                <a:solidFill>
                  <a:srgbClr val="FF0000"/>
                </a:solidFill>
              </a:rPr>
              <a:t>Just like we talked about last slide.</a:t>
            </a:r>
          </a:p>
          <a:p>
            <a:pPr lvl="3"/>
            <a:r>
              <a:rPr lang="en-US" sz="2800">
                <a:solidFill>
                  <a:srgbClr val="FF0000"/>
                </a:solidFill>
              </a:rPr>
              <a:t>More current and voltage</a:t>
            </a:r>
          </a:p>
          <a:p>
            <a:pPr lvl="3"/>
            <a:r>
              <a:rPr lang="en-US" sz="2800">
                <a:solidFill>
                  <a:srgbClr val="FF0000"/>
                </a:solidFill>
              </a:rPr>
              <a:t>Bigger Iron core</a:t>
            </a:r>
          </a:p>
          <a:p>
            <a:pPr lvl="3"/>
            <a:r>
              <a:rPr lang="en-US" sz="2800">
                <a:solidFill>
                  <a:srgbClr val="FF0000"/>
                </a:solidFill>
              </a:rPr>
              <a:t>More coils around the iron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/>
              <a:t>Motors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sz="2800" b="1"/>
              <a:t>Electric motors change electrical energy to mechanical energy </a:t>
            </a:r>
          </a:p>
          <a:p>
            <a:pPr lvl="1"/>
            <a:r>
              <a:rPr lang="en-US"/>
              <a:t>Done by running an electric current through coils to make an electromagnet.  </a:t>
            </a:r>
          </a:p>
          <a:p>
            <a:pPr>
              <a:buFont typeface="Wingdings 2" charset="2"/>
              <a:buNone/>
            </a:pPr>
            <a:endParaRPr lang="en-US" sz="2800"/>
          </a:p>
        </p:txBody>
      </p:sp>
      <p:pic>
        <p:nvPicPr>
          <p:cNvPr id="16388" name="Picture 4" descr="motor-lab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783013"/>
            <a:ext cx="38862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228600" y="38100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</a:rPr>
              <a:t>When the electric current runs through the </a:t>
            </a:r>
            <a:r>
              <a:rPr lang="en-US" sz="2400" i="1" dirty="0">
                <a:latin typeface="+mn-lt"/>
              </a:rPr>
              <a:t>armature</a:t>
            </a:r>
            <a:r>
              <a:rPr lang="en-US" sz="2400" dirty="0">
                <a:latin typeface="+mn-lt"/>
              </a:rPr>
              <a:t>, it becomes magnetized</a:t>
            </a:r>
          </a:p>
          <a:p>
            <a:pPr marL="27305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</a:rPr>
              <a:t>The armature spins because motors use other magnets to push and pull the armature and create 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819150"/>
          </a:xfrm>
        </p:spPr>
        <p:txBody>
          <a:bodyPr/>
          <a:lstStyle/>
          <a:p>
            <a:r>
              <a:rPr lang="en-US"/>
              <a:t>Generators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066800"/>
            <a:ext cx="8540750" cy="5337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Change mechanical energy into electric energy</a:t>
            </a:r>
          </a:p>
          <a:p>
            <a:pPr lvl="1">
              <a:lnSpc>
                <a:spcPct val="90000"/>
              </a:lnSpc>
            </a:pPr>
            <a:r>
              <a:rPr lang="en-US" b="1"/>
              <a:t>Done by moving a coil past a magnetic field.</a:t>
            </a:r>
          </a:p>
          <a:p>
            <a:pPr lvl="1">
              <a:lnSpc>
                <a:spcPct val="90000"/>
              </a:lnSpc>
              <a:buFont typeface="Wingdings 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Use electromagnetic induction to produce an electric current.</a:t>
            </a:r>
          </a:p>
          <a:p>
            <a:pPr lvl="1">
              <a:lnSpc>
                <a:spcPct val="90000"/>
              </a:lnSpc>
            </a:pPr>
            <a:r>
              <a:rPr lang="en-US"/>
              <a:t>When a coil of wire moves through a magnetic field an electric current can be produced.  This is </a:t>
            </a:r>
            <a:r>
              <a:rPr lang="en-US" i="1"/>
              <a:t>electromagnetic induction.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Produces AC current.</a:t>
            </a:r>
          </a:p>
        </p:txBody>
      </p:sp>
      <p:sp>
        <p:nvSpPr>
          <p:cNvPr id="17412" name="AutoShape 5" descr="http://kidsonroll.com/cservice/images/Generators-generator_jd3000_1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35400"/>
            <a:ext cx="36576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40750" cy="914400"/>
          </a:xfrm>
        </p:spPr>
        <p:txBody>
          <a:bodyPr/>
          <a:lstStyle/>
          <a:p>
            <a:r>
              <a:rPr lang="en-US"/>
              <a:t>Magnets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1600200"/>
            <a:ext cx="5638800" cy="4498975"/>
          </a:xfrm>
        </p:spPr>
        <p:txBody>
          <a:bodyPr/>
          <a:lstStyle/>
          <a:p>
            <a:r>
              <a:rPr lang="en-US" sz="3600"/>
              <a:t>A magnet is an object that produces a magnetic field.</a:t>
            </a:r>
          </a:p>
          <a:p>
            <a:pPr lvl="1">
              <a:buFont typeface="Wingdings 2" charset="2"/>
              <a:buNone/>
            </a:pPr>
            <a:endParaRPr lang="en-US" sz="3600"/>
          </a:p>
          <a:p>
            <a:r>
              <a:rPr lang="en-US" sz="3600"/>
              <a:t>Magnets can be natural or man made</a:t>
            </a:r>
          </a:p>
          <a:p>
            <a:endParaRPr lang="en-US" sz="3600"/>
          </a:p>
          <a:p>
            <a:endParaRPr lang="en-US" sz="3600"/>
          </a:p>
        </p:txBody>
      </p:sp>
      <p:sp>
        <p:nvSpPr>
          <p:cNvPr id="7172" name="AutoShape 5" descr="http://s4.hubimg.com/u/1890471_f260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AutoShape 7" descr="http://s4.hubimg.com/u/1890471_f260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638" y="2590800"/>
            <a:ext cx="34083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9677" r="4094"/>
          <a:stretch>
            <a:fillRect/>
          </a:stretch>
        </p:blipFill>
        <p:spPr bwMode="auto">
          <a:xfrm>
            <a:off x="5105400" y="0"/>
            <a:ext cx="4038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228600"/>
            <a:ext cx="6934200" cy="838200"/>
          </a:xfrm>
        </p:spPr>
        <p:txBody>
          <a:bodyPr/>
          <a:lstStyle/>
          <a:p>
            <a:r>
              <a:rPr lang="en-US"/>
              <a:t>Magnetic Elements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0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524000"/>
            <a:ext cx="5943600" cy="5486400"/>
          </a:xfrm>
        </p:spPr>
        <p:txBody>
          <a:bodyPr>
            <a:normAutofit/>
          </a:bodyPr>
          <a:lstStyle/>
          <a:p>
            <a:pPr marL="514350" indent="-457200">
              <a:lnSpc>
                <a:spcPct val="80000"/>
              </a:lnSpc>
              <a:buClrTx/>
              <a:buFont typeface="Arial" charset="0"/>
              <a:buNone/>
            </a:pPr>
            <a:r>
              <a:rPr lang="en-US" sz="2300" b="1">
                <a:solidFill>
                  <a:schemeClr val="hlink"/>
                </a:solidFill>
              </a:rPr>
              <a:t>Elements that can be magnetic</a:t>
            </a:r>
          </a:p>
          <a:p>
            <a:pPr marL="514350" indent="-457200">
              <a:lnSpc>
                <a:spcPct val="80000"/>
              </a:lnSpc>
              <a:buClrTx/>
              <a:buFont typeface="Tahoma" charset="0"/>
              <a:buAutoNum type="arabicPeriod"/>
            </a:pPr>
            <a:r>
              <a:rPr lang="en-US" sz="2300"/>
              <a:t>Fe: Iron</a:t>
            </a:r>
            <a:br>
              <a:rPr lang="en-US" sz="2300"/>
            </a:br>
            <a:r>
              <a:rPr lang="en-US" sz="2300"/>
              <a:t>	soft iron loses magnetism easily</a:t>
            </a:r>
          </a:p>
          <a:p>
            <a:pPr marL="514350" indent="-457200">
              <a:lnSpc>
                <a:spcPct val="80000"/>
              </a:lnSpc>
              <a:buClrTx/>
              <a:buFont typeface="Tahoma" charset="0"/>
              <a:buAutoNum type="arabicPeriod"/>
            </a:pPr>
            <a:r>
              <a:rPr lang="en-US" sz="2300"/>
              <a:t>Co: Cobalt</a:t>
            </a:r>
            <a:br>
              <a:rPr lang="en-US" sz="2300"/>
            </a:br>
            <a:r>
              <a:rPr lang="en-US" sz="2300"/>
              <a:t>	used to harden tools</a:t>
            </a:r>
          </a:p>
          <a:p>
            <a:pPr marL="514350" indent="-457200">
              <a:lnSpc>
                <a:spcPct val="80000"/>
              </a:lnSpc>
              <a:buClrTx/>
              <a:buFont typeface="Tahoma" charset="0"/>
              <a:buAutoNum type="arabicPeriod"/>
            </a:pPr>
            <a:r>
              <a:rPr lang="en-US" sz="2300"/>
              <a:t>Ni: Nickel</a:t>
            </a:r>
            <a:br>
              <a:rPr lang="en-US" sz="2300"/>
            </a:br>
            <a:r>
              <a:rPr lang="en-US" sz="2300"/>
              <a:t>	used to make jewelry</a:t>
            </a:r>
          </a:p>
          <a:p>
            <a:pPr marL="514350" indent="-457200">
              <a:lnSpc>
                <a:spcPct val="80000"/>
              </a:lnSpc>
              <a:buClrTx/>
              <a:buFont typeface="Tahoma" charset="0"/>
              <a:buAutoNum type="arabicPeriod"/>
            </a:pPr>
            <a:r>
              <a:rPr lang="en-US" sz="2300"/>
              <a:t>Gd: Gadolinium</a:t>
            </a:r>
          </a:p>
          <a:p>
            <a:pPr marL="514350" indent="-457200">
              <a:lnSpc>
                <a:spcPct val="80000"/>
              </a:lnSpc>
              <a:buClrTx/>
              <a:buFont typeface="Tahoma" charset="0"/>
              <a:buAutoNum type="arabicPeriod"/>
            </a:pPr>
            <a:endParaRPr lang="en-US" sz="2300" b="1">
              <a:solidFill>
                <a:schemeClr val="hlink"/>
              </a:solidFill>
            </a:endParaRPr>
          </a:p>
          <a:p>
            <a:pPr marL="514350" indent="-457200">
              <a:lnSpc>
                <a:spcPct val="80000"/>
              </a:lnSpc>
              <a:buClrTx/>
              <a:buFont typeface="Arial" charset="0"/>
              <a:buNone/>
            </a:pPr>
            <a:r>
              <a:rPr lang="en-US" sz="2300" b="1">
                <a:solidFill>
                  <a:schemeClr val="hlink"/>
                </a:solidFill>
              </a:rPr>
              <a:t>Other magnets:</a:t>
            </a:r>
          </a:p>
          <a:p>
            <a:pPr marL="514350" indent="-457200">
              <a:lnSpc>
                <a:spcPct val="80000"/>
              </a:lnSpc>
              <a:buClrTx/>
              <a:buFont typeface="Tahoma" charset="0"/>
              <a:buAutoNum type="arabicPeriod"/>
            </a:pPr>
            <a:r>
              <a:rPr lang="en-US" sz="2300"/>
              <a:t>Compass</a:t>
            </a:r>
          </a:p>
          <a:p>
            <a:pPr marL="514350" indent="-457200">
              <a:lnSpc>
                <a:spcPct val="80000"/>
              </a:lnSpc>
              <a:buClrTx/>
              <a:buFont typeface="Tahoma" charset="0"/>
              <a:buAutoNum type="arabicPeriod"/>
            </a:pPr>
            <a:r>
              <a:rPr lang="en-US" sz="2300"/>
              <a:t>Earth</a:t>
            </a:r>
          </a:p>
          <a:p>
            <a:pPr marL="514350" indent="-457200">
              <a:lnSpc>
                <a:spcPct val="80000"/>
              </a:lnSpc>
              <a:buClrTx/>
              <a:buFont typeface="Arial" charset="0"/>
              <a:buNone/>
            </a:pPr>
            <a:endParaRPr lang="en-US" sz="1900" b="1">
              <a:solidFill>
                <a:schemeClr val="hlink"/>
              </a:solidFill>
            </a:endParaRPr>
          </a:p>
          <a:p>
            <a:pPr marL="514350" indent="-457200">
              <a:lnSpc>
                <a:spcPct val="80000"/>
              </a:lnSpc>
              <a:buClrTx/>
              <a:buFont typeface="Arial" charset="0"/>
              <a:buNone/>
            </a:pPr>
            <a:r>
              <a:rPr lang="en-US" sz="1900"/>
              <a:t/>
            </a:r>
            <a:br>
              <a:rPr lang="en-US" sz="1900"/>
            </a:br>
            <a:r>
              <a:rPr lang="en-US" sz="1900"/>
              <a:t/>
            </a:r>
            <a:br>
              <a:rPr lang="en-US" sz="1900"/>
            </a:br>
            <a:endParaRPr lang="en-US" sz="1900"/>
          </a:p>
        </p:txBody>
      </p:sp>
      <p:pic>
        <p:nvPicPr>
          <p:cNvPr id="11" name="Picture 7" descr="Earth_magnetic_fie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49825" y="2286000"/>
            <a:ext cx="4194175" cy="4065588"/>
          </a:xfrm>
        </p:spPr>
      </p:pic>
      <p:pic>
        <p:nvPicPr>
          <p:cNvPr id="10" name="Picture 9" descr="compa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7063" y="4876800"/>
            <a:ext cx="24145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 bwMode="auto">
          <a:xfrm>
            <a:off x="6858000" y="838200"/>
            <a:ext cx="609600" cy="30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3425" y="5029200"/>
            <a:ext cx="2060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6934200" cy="838200"/>
          </a:xfrm>
        </p:spPr>
        <p:txBody>
          <a:bodyPr/>
          <a:lstStyle/>
          <a:p>
            <a:r>
              <a:rPr lang="en-US"/>
              <a:t>MAGNET PROPERTIES</a:t>
            </a:r>
          </a:p>
        </p:txBody>
      </p:sp>
      <p:sp>
        <p:nvSpPr>
          <p:cNvPr id="200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838200"/>
            <a:ext cx="6781800" cy="6019800"/>
          </a:xfrm>
        </p:spPr>
        <p:txBody>
          <a:bodyPr>
            <a:normAutofit/>
          </a:bodyPr>
          <a:lstStyle/>
          <a:p>
            <a:r>
              <a:rPr lang="en-US"/>
              <a:t>All magnets have 2 poles:</a:t>
            </a:r>
          </a:p>
          <a:p>
            <a:pPr>
              <a:buFont typeface="Arial" charset="0"/>
              <a:buNone/>
            </a:pPr>
            <a:r>
              <a:rPr lang="en-US"/>
              <a:t>		North and South</a:t>
            </a:r>
          </a:p>
          <a:p>
            <a:r>
              <a:rPr lang="en-US"/>
              <a:t>Laws of attraction still applies</a:t>
            </a:r>
          </a:p>
          <a:p>
            <a:pPr lvl="1"/>
            <a:r>
              <a:rPr lang="en-US"/>
              <a:t>Like poles repel, opposite poles attract</a:t>
            </a:r>
          </a:p>
          <a:p>
            <a:pPr lvl="1">
              <a:buFont typeface="Wingdings 2" charset="2"/>
              <a:buNone/>
            </a:pPr>
            <a:endParaRPr lang="en-US"/>
          </a:p>
          <a:p>
            <a:pPr lvl="1">
              <a:buFont typeface="Wingdings 2" charset="2"/>
              <a:buNone/>
            </a:pPr>
            <a:endParaRPr lang="en-US"/>
          </a:p>
          <a:p>
            <a:pPr lvl="1">
              <a:buFont typeface="Wingdings 2" charset="2"/>
              <a:buNone/>
            </a:pPr>
            <a:endParaRPr lang="en-US"/>
          </a:p>
          <a:p>
            <a:pPr lvl="1">
              <a:buFont typeface="Wingdings 2" charset="2"/>
              <a:buNone/>
            </a:pPr>
            <a:endParaRPr lang="en-US"/>
          </a:p>
          <a:p>
            <a:pPr lvl="1">
              <a:buFont typeface="Wingdings 2" charset="2"/>
              <a:buNone/>
            </a:pPr>
            <a:endParaRPr lang="en-US"/>
          </a:p>
          <a:p>
            <a:pPr lvl="1">
              <a:buFont typeface="Wingdings 2" charset="2"/>
              <a:buNone/>
            </a:pPr>
            <a:endParaRPr lang="en-US"/>
          </a:p>
          <a:p>
            <a:pPr lvl="1">
              <a:buClr>
                <a:srgbClr val="0BD0D9"/>
              </a:buClr>
              <a:buSzPct val="95000"/>
            </a:pPr>
            <a:r>
              <a:rPr lang="en-US"/>
              <a:t>All magnetic items (permanent or temporary) have atoms that line up based on their poles</a:t>
            </a:r>
          </a:p>
          <a:p>
            <a:pPr lvl="1">
              <a:buClr>
                <a:srgbClr val="0BD0D9"/>
              </a:buClr>
              <a:buSzPct val="95000"/>
            </a:pPr>
            <a:r>
              <a:rPr lang="en-US"/>
              <a:t>If a magnet is cut, each piece will still have two poles</a:t>
            </a:r>
          </a:p>
        </p:txBody>
      </p:sp>
      <p:pic>
        <p:nvPicPr>
          <p:cNvPr id="9" name="Picture 8" descr="27 Why Are Some Substances Magnetic 2"/>
          <p:cNvPicPr>
            <a:picLocks noChangeAspect="1" noChangeArrowheads="1"/>
          </p:cNvPicPr>
          <p:nvPr/>
        </p:nvPicPr>
        <p:blipFill>
          <a:blip r:embed="rId4"/>
          <a:srcRect l="14145" t="35703" r="68179" b="28291"/>
          <a:stretch>
            <a:fillRect/>
          </a:stretch>
        </p:blipFill>
        <p:spPr bwMode="auto">
          <a:xfrm>
            <a:off x="7658100" y="838200"/>
            <a:ext cx="1485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2" descr="http://www.visioninconsciousness.org/Science%20Tech%20A_01/Cutting%20Magnet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AutoShape 4" descr="http://www.visioninconsciousness.org/Science%20Tech%20A_01/Cutting%20Magnet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7" descr="http://upload.wikimedia.org/wikipedia/commons/thumb/9/95/VFPt_cylindrical_magnets_repelling.svg/800px-VFPt_cylindrical_magnets_repelling.svg.pn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667000"/>
            <a:ext cx="39766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276600"/>
            <a:ext cx="37338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40750" cy="762000"/>
          </a:xfrm>
        </p:spPr>
        <p:txBody>
          <a:bodyPr/>
          <a:lstStyle/>
          <a:p>
            <a:r>
              <a:rPr lang="en-US"/>
              <a:t>Permanent Magnets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295400"/>
            <a:ext cx="8842375" cy="4114800"/>
          </a:xfrm>
        </p:spPr>
        <p:txBody>
          <a:bodyPr/>
          <a:lstStyle/>
          <a:p>
            <a:r>
              <a:rPr lang="en-US" sz="3200"/>
              <a:t>Substances that are magnetic all the time</a:t>
            </a:r>
          </a:p>
          <a:p>
            <a:r>
              <a:rPr lang="en-US" sz="3200"/>
              <a:t>Can change anything into a magnet by rubbing a permanent magnet over it several times</a:t>
            </a:r>
          </a:p>
          <a:p>
            <a:pPr lvl="1"/>
            <a:r>
              <a:rPr lang="en-US" sz="3200"/>
              <a:t>Permanent magnets can have magnetic properties but not always be a magnet (ex: iron)</a:t>
            </a:r>
          </a:p>
          <a:p>
            <a:pPr lvl="2"/>
            <a:r>
              <a:rPr lang="en-US" sz="3200"/>
              <a:t>Permanent magnets can last for minutes, or forever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5219700"/>
            <a:ext cx="5076825" cy="1638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152400"/>
            <a:ext cx="6934200" cy="990600"/>
          </a:xfrm>
        </p:spPr>
        <p:txBody>
          <a:bodyPr/>
          <a:lstStyle/>
          <a:p>
            <a:r>
              <a:rPr lang="en-US"/>
              <a:t>MAGNETIC FIELDS</a:t>
            </a:r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600200"/>
            <a:ext cx="5181600" cy="52578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 typeface="Arial" charset="0"/>
              <a:buNone/>
            </a:pPr>
            <a:r>
              <a:rPr lang="en-US" sz="2400" b="1">
                <a:solidFill>
                  <a:schemeClr val="hlink"/>
                </a:solidFill>
              </a:rPr>
              <a:t>Magnetic field lines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/>
              <a:t>Cause the interactions (attract or repel) between magnets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/>
              <a:t>Leaves</a:t>
            </a:r>
            <a:r>
              <a:rPr lang="en-US" sz="2800">
                <a:sym typeface="Symbol" charset="2"/>
              </a:rPr>
              <a:t> north pole &amp; enters south pole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>
                <a:sym typeface="Symbol" charset="2"/>
              </a:rPr>
              <a:t>Lines closer together = stronger field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</a:pPr>
            <a:endParaRPr lang="en-US" sz="2800" b="1">
              <a:solidFill>
                <a:schemeClr val="hlink"/>
              </a:solidFill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</a:pPr>
            <a:r>
              <a:rPr lang="en-US" sz="2800" b="1">
                <a:solidFill>
                  <a:schemeClr val="hlink"/>
                </a:solidFill>
              </a:rPr>
              <a:t>NOTICE</a:t>
            </a:r>
            <a:endParaRPr lang="en-US" sz="2800">
              <a:sym typeface="Symbol" charset="2"/>
            </a:endParaRP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/>
              <a:t>Strongest at the poles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sz="2800"/>
              <a:t>Field lines start at the NORTH pole and travel towards the SOUTH pole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An area where the force exists; area where force is felt</a:t>
            </a:r>
          </a:p>
        </p:txBody>
      </p:sp>
      <p:pic>
        <p:nvPicPr>
          <p:cNvPr id="11269" name="Picture 14" descr="magnetic fields"/>
          <p:cNvPicPr>
            <a:picLocks noChangeAspect="1" noChangeArrowheads="1"/>
          </p:cNvPicPr>
          <p:nvPr/>
        </p:nvPicPr>
        <p:blipFill>
          <a:blip r:embed="rId3"/>
          <a:srcRect l="3650" r="1825"/>
          <a:stretch>
            <a:fillRect/>
          </a:stretch>
        </p:blipFill>
        <p:spPr bwMode="auto">
          <a:xfrm>
            <a:off x="5326063" y="4302125"/>
            <a:ext cx="38179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2" descr="http://images.tutorvista.com/content/magnetic-effects-electric-current/bar-magnet-magnetic-field.jpe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3525" y="1524000"/>
            <a:ext cx="3800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Fields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447800"/>
            <a:ext cx="4876800" cy="4651375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US" sz="3100" u="sng"/>
              <a:t>Below:</a:t>
            </a:r>
            <a:r>
              <a:rPr lang="en-US" sz="3100"/>
              <a:t> Iron filings placed over a magnet align with the magnetic field of the magnet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800100"/>
            <a:ext cx="426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5038"/>
            <a:ext cx="50292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Magnetism and Electric Currents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219200"/>
            <a:ext cx="7772400" cy="221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Electric currents produce magnetic fields</a:t>
            </a:r>
          </a:p>
          <a:p>
            <a:pPr>
              <a:lnSpc>
                <a:spcPct val="90000"/>
              </a:lnSpc>
            </a:pPr>
            <a:r>
              <a:rPr lang="en-US" sz="2800"/>
              <a:t>Magnetism is produced by moving electric charges</a:t>
            </a:r>
          </a:p>
          <a:p>
            <a:pPr>
              <a:lnSpc>
                <a:spcPct val="90000"/>
              </a:lnSpc>
            </a:pPr>
            <a:r>
              <a:rPr lang="en-US" sz="2800"/>
              <a:t>The magnetic field of a coil of wire resembles that of a bar magnet</a:t>
            </a:r>
          </a:p>
        </p:txBody>
      </p:sp>
      <p:pic>
        <p:nvPicPr>
          <p:cNvPr id="13316" name="Picture 5" descr="SN29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3471863"/>
            <a:ext cx="4953000" cy="3386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Electromagnets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857" r="13716"/>
          <a:stretch>
            <a:fillRect/>
          </a:stretch>
        </p:blipFill>
        <p:spPr>
          <a:xfrm>
            <a:off x="6303963" y="0"/>
            <a:ext cx="2840037" cy="4800600"/>
          </a:xfrm>
        </p:spPr>
      </p:pic>
      <p:sp>
        <p:nvSpPr>
          <p:cNvPr id="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219200"/>
            <a:ext cx="6937375" cy="5257800"/>
          </a:xfrm>
        </p:spPr>
        <p:txBody>
          <a:bodyPr/>
          <a:lstStyle/>
          <a:p>
            <a:r>
              <a:rPr lang="en-US" sz="2400"/>
              <a:t>A strong magnet created when an </a:t>
            </a:r>
            <a:r>
              <a:rPr lang="en-US" sz="2400" b="1"/>
              <a:t>iron core </a:t>
            </a:r>
            <a:r>
              <a:rPr lang="en-US" sz="2400"/>
              <a:t>is inserted into the center of a current-carrying coil of wire</a:t>
            </a:r>
          </a:p>
          <a:p>
            <a:r>
              <a:rPr lang="en-US" sz="2400"/>
              <a:t>Strength depends on:</a:t>
            </a:r>
          </a:p>
          <a:p>
            <a:pPr lvl="1"/>
            <a:r>
              <a:rPr lang="en-US"/>
              <a:t>Thicker  wire </a:t>
            </a:r>
          </a:p>
          <a:p>
            <a:pPr lvl="2"/>
            <a:r>
              <a:rPr lang="en-US" sz="2400"/>
              <a:t>Thicker  wire = less resistance</a:t>
            </a:r>
          </a:p>
          <a:p>
            <a:pPr lvl="1"/>
            <a:r>
              <a:rPr lang="en-US"/>
              <a:t>the number of loops in the wire </a:t>
            </a:r>
          </a:p>
          <a:p>
            <a:pPr lvl="2"/>
            <a:r>
              <a:rPr lang="en-US" sz="2400"/>
              <a:t>More loops = stronger</a:t>
            </a:r>
          </a:p>
          <a:p>
            <a:pPr lvl="1"/>
            <a:r>
              <a:rPr lang="en-US"/>
              <a:t>the amount of current</a:t>
            </a:r>
          </a:p>
          <a:p>
            <a:pPr lvl="2"/>
            <a:r>
              <a:rPr lang="en-US" sz="2400"/>
              <a:t>More current = stronger</a:t>
            </a:r>
          </a:p>
          <a:p>
            <a:pPr lvl="3"/>
            <a:r>
              <a:rPr lang="en-US" sz="2400"/>
              <a:t>And remember, more voltage means more current</a:t>
            </a:r>
          </a:p>
          <a:p>
            <a:pPr lvl="1"/>
            <a:r>
              <a:rPr lang="en-US"/>
              <a:t>size of the iron core</a:t>
            </a:r>
          </a:p>
          <a:p>
            <a:pPr lvl="2"/>
            <a:r>
              <a:rPr lang="en-US" sz="2400"/>
              <a:t>Bigger core = stronger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1786</TotalTime>
  <Words>500</Words>
  <Application>Microsoft Macintosh PowerPoint</Application>
  <PresentationFormat>On-screen Show (4:3)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Tahoma</vt:lpstr>
      <vt:lpstr>Arial</vt:lpstr>
      <vt:lpstr>Franklin Gothic Book</vt:lpstr>
      <vt:lpstr>Perpetua</vt:lpstr>
      <vt:lpstr>Wingdings 2</vt:lpstr>
      <vt:lpstr>Calibri</vt:lpstr>
      <vt:lpstr>ＭＳ Ｐゴシック</vt:lpstr>
      <vt:lpstr>Symbol</vt:lpstr>
      <vt:lpstr>Equity</vt:lpstr>
      <vt:lpstr>Magnets and Electricity</vt:lpstr>
      <vt:lpstr>Magnets</vt:lpstr>
      <vt:lpstr>Magnetic Elements</vt:lpstr>
      <vt:lpstr>MAGNET PROPERTIES</vt:lpstr>
      <vt:lpstr>Permanent Magnets</vt:lpstr>
      <vt:lpstr>MAGNETIC FIELDS</vt:lpstr>
      <vt:lpstr>Magnetic Fields</vt:lpstr>
      <vt:lpstr>Magnetism and Electric Currents</vt:lpstr>
      <vt:lpstr>Electromagnets</vt:lpstr>
      <vt:lpstr>Electromagnets</vt:lpstr>
      <vt:lpstr>Motors</vt:lpstr>
      <vt:lpstr>Generators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Magnets and Electricity </dc:title>
  <dc:creator> </dc:creator>
  <cp:lastModifiedBy>Ian Banker</cp:lastModifiedBy>
  <cp:revision>74</cp:revision>
  <dcterms:created xsi:type="dcterms:W3CDTF">2015-01-22T02:19:04Z</dcterms:created>
  <dcterms:modified xsi:type="dcterms:W3CDTF">2015-01-22T02:28:29Z</dcterms:modified>
</cp:coreProperties>
</file>